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93" r:id="rId4"/>
    <p:sldId id="294" r:id="rId5"/>
    <p:sldId id="295" r:id="rId6"/>
    <p:sldId id="317" r:id="rId7"/>
    <p:sldId id="296" r:id="rId8"/>
    <p:sldId id="297" r:id="rId9"/>
    <p:sldId id="303" r:id="rId10"/>
    <p:sldId id="300" r:id="rId11"/>
    <p:sldId id="306" r:id="rId12"/>
    <p:sldId id="318" r:id="rId13"/>
    <p:sldId id="320" r:id="rId14"/>
    <p:sldId id="321" r:id="rId15"/>
    <p:sldId id="322" r:id="rId16"/>
    <p:sldId id="323" r:id="rId17"/>
    <p:sldId id="324" r:id="rId18"/>
    <p:sldId id="319" r:id="rId19"/>
    <p:sldId id="326" r:id="rId20"/>
    <p:sldId id="325" r:id="rId21"/>
    <p:sldId id="305" r:id="rId22"/>
    <p:sldId id="307" r:id="rId23"/>
    <p:sldId id="327" r:id="rId24"/>
    <p:sldId id="308" r:id="rId25"/>
    <p:sldId id="276" r:id="rId26"/>
    <p:sldId id="277" r:id="rId27"/>
    <p:sldId id="31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3"/>
    <p:restoredTop sz="94542"/>
  </p:normalViewPr>
  <p:slideViewPr>
    <p:cSldViewPr snapToGrid="0" snapToObjects="1">
      <p:cViewPr varScale="1">
        <p:scale>
          <a:sx n="72" d="100"/>
          <a:sy n="72" d="100"/>
        </p:scale>
        <p:origin x="240"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15914-EAE1-274D-8AF7-BE1848CBC018}" type="datetimeFigureOut">
              <a:rPr lang="en-GB" smtClean="0"/>
              <a:t>18/01/2024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7F432-0B75-F14A-A079-BACA49730DBA}" type="slidenum">
              <a:rPr lang="en-GB" smtClean="0"/>
              <a:t>‹N°›</a:t>
            </a:fld>
            <a:endParaRPr lang="en-GB"/>
          </a:p>
        </p:txBody>
      </p:sp>
    </p:spTree>
    <p:extLst>
      <p:ext uri="{BB962C8B-B14F-4D97-AF65-F5344CB8AC3E}">
        <p14:creationId xmlns:p14="http://schemas.microsoft.com/office/powerpoint/2010/main" val="288300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917F432-0B75-F14A-A079-BACA49730DBA}" type="slidenum">
              <a:rPr lang="en-GB" smtClean="0"/>
              <a:t>1</a:t>
            </a:fld>
            <a:endParaRPr lang="en-GB"/>
          </a:p>
        </p:txBody>
      </p:sp>
    </p:spTree>
    <p:extLst>
      <p:ext uri="{BB962C8B-B14F-4D97-AF65-F5344CB8AC3E}">
        <p14:creationId xmlns:p14="http://schemas.microsoft.com/office/powerpoint/2010/main" val="405884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24541-7C36-A144-84C8-90B6C7C53C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4F8077C9-1179-764F-858E-8FDD8A4F6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0B337A82-4B48-714E-B1B8-259BDB9FABD8}"/>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8E58E22F-BAF8-4C4E-A1F0-C58C177C049E}"/>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5F263E3-E831-8742-8EC5-E60A35934E2E}"/>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261972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6AD59-A36B-3146-BFDF-5CF009C14C6E}"/>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75DDCC9-D477-4040-8AF1-DA73655B30B3}"/>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0358F593-C33A-1A40-8C79-1CE14CE3CA67}"/>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6E5C15AE-AA95-EC4F-A122-FE552E3CE29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6E5A0BC-07C9-0745-9402-5E5F273E0E5F}"/>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333954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1ACFE89-5F8F-164C-8713-551FCB8D736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5501D032-4C51-F44A-97EA-75600C01B20F}"/>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0F46B0B9-3FB3-744B-97E3-45406DA7D9BE}"/>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0DC4A59D-653C-984B-BCBC-9EA8CB11DBD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8F2EC2F-48B1-C442-AA11-BDA7B22D0B6F}"/>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156032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1954E-746F-F04A-8AE4-EB473264B944}"/>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A33FD3BB-CD73-784B-9EEC-EABA02522CF9}"/>
              </a:ext>
            </a:extLst>
          </p:cNvPr>
          <p:cNvSpPr>
            <a:spLocks noGrp="1"/>
          </p:cNvSpPr>
          <p:nvPr>
            <p:ph idx="1"/>
          </p:nvPr>
        </p:nvSpPr>
        <p:spPr/>
        <p:txBody>
          <a:body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20675699-03C3-5E4A-AFC6-8FD8BBC1AD40}"/>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4474FC90-C2A8-A842-BE59-591A5C5F4BFA}"/>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F1D25CD3-9388-5142-AAAE-EF4462BA583D}"/>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171410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72B7A-1502-3146-9B69-93A848ED68E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6985444F-D2CE-F341-8FD6-AF8EF1FE24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2BC14241-42F0-BA43-AE04-410488B319CF}"/>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A8ECBE61-C884-D14C-ABA1-7F1A9C07333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FA7FFD53-70DD-174B-91A7-F7B57A2CB041}"/>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289175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3B8E0-A006-AA4A-83E3-1967351D7BC2}"/>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9B16DFD-86AE-1248-8FAE-9B0A7078D1DB}"/>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A4C8D361-A2D0-FB47-9AD0-81B8C1CFB75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9C2CC71E-DABC-C946-8F72-EA558E4EE7FA}"/>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6" name="Espace réservé du pied de page 5">
            <a:extLst>
              <a:ext uri="{FF2B5EF4-FFF2-40B4-BE49-F238E27FC236}">
                <a16:creationId xmlns:a16="http://schemas.microsoft.com/office/drawing/2014/main" id="{FA35E467-437C-B946-B9E5-ACA578FADE9B}"/>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705FA1C0-F0CB-194A-81B1-D27251BB5BB5}"/>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19591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948C8-73A8-2A48-9EDB-D56251D99802}"/>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9A0275A6-2581-3E4B-84D5-2C2E878CA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4" name="Espace réservé du contenu 3">
            <a:extLst>
              <a:ext uri="{FF2B5EF4-FFF2-40B4-BE49-F238E27FC236}">
                <a16:creationId xmlns:a16="http://schemas.microsoft.com/office/drawing/2014/main" id="{58DB4447-A106-B943-AFC2-F8AB2FB578C7}"/>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endParaRPr lang="en-GB"/>
          </a:p>
        </p:txBody>
      </p:sp>
      <p:sp>
        <p:nvSpPr>
          <p:cNvPr id="5" name="Espace réservé du texte 4">
            <a:extLst>
              <a:ext uri="{FF2B5EF4-FFF2-40B4-BE49-F238E27FC236}">
                <a16:creationId xmlns:a16="http://schemas.microsoft.com/office/drawing/2014/main" id="{3F12A546-AD01-3F49-8CBA-278BC433A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GB"/>
          </a:p>
        </p:txBody>
      </p:sp>
      <p:sp>
        <p:nvSpPr>
          <p:cNvPr id="6" name="Espace réservé du contenu 5">
            <a:extLst>
              <a:ext uri="{FF2B5EF4-FFF2-40B4-BE49-F238E27FC236}">
                <a16:creationId xmlns:a16="http://schemas.microsoft.com/office/drawing/2014/main" id="{7FA22AD9-1060-2E42-9934-97BF2CF56C6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endParaRPr lang="en-GB"/>
          </a:p>
        </p:txBody>
      </p:sp>
      <p:sp>
        <p:nvSpPr>
          <p:cNvPr id="7" name="Espace réservé de la date 6">
            <a:extLst>
              <a:ext uri="{FF2B5EF4-FFF2-40B4-BE49-F238E27FC236}">
                <a16:creationId xmlns:a16="http://schemas.microsoft.com/office/drawing/2014/main" id="{023E10A0-129A-D048-A96E-CC15D3391BDB}"/>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8" name="Espace réservé du pied de page 7">
            <a:extLst>
              <a:ext uri="{FF2B5EF4-FFF2-40B4-BE49-F238E27FC236}">
                <a16:creationId xmlns:a16="http://schemas.microsoft.com/office/drawing/2014/main" id="{647A6FE2-B2A8-4B4A-BEB2-7304B06C5C0E}"/>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7C50E034-B262-754D-BEF8-738ED977B283}"/>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38810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A2F4D-A9CB-9442-97AD-A0235E76B7DE}"/>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BE53A734-114E-5549-9778-CE06E9B1308D}"/>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4" name="Espace réservé du pied de page 3">
            <a:extLst>
              <a:ext uri="{FF2B5EF4-FFF2-40B4-BE49-F238E27FC236}">
                <a16:creationId xmlns:a16="http://schemas.microsoft.com/office/drawing/2014/main" id="{E4B23028-E341-F84A-9933-E51E23372A44}"/>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909E96D5-02AE-C345-AFBB-E4F9B0FE215D}"/>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95967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C70143-E255-B54A-BFFA-CCA7627A7016}"/>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3" name="Espace réservé du pied de page 2">
            <a:extLst>
              <a:ext uri="{FF2B5EF4-FFF2-40B4-BE49-F238E27FC236}">
                <a16:creationId xmlns:a16="http://schemas.microsoft.com/office/drawing/2014/main" id="{B3170A1F-3B94-0B49-AB28-AFCEAB1D2C7D}"/>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1E262F1A-D035-1E4D-8F45-5837EB29C0D3}"/>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31796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CD847-AAB3-1E4B-AECE-3D0CE81BD2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FE1B93A2-844F-DE43-A59F-175F39C04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en-GB"/>
          </a:p>
        </p:txBody>
      </p:sp>
      <p:sp>
        <p:nvSpPr>
          <p:cNvPr id="4" name="Espace réservé du texte 3">
            <a:extLst>
              <a:ext uri="{FF2B5EF4-FFF2-40B4-BE49-F238E27FC236}">
                <a16:creationId xmlns:a16="http://schemas.microsoft.com/office/drawing/2014/main" id="{C66568CE-DA6E-7A47-A458-BED170F3B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CCBCBBC7-0D6B-D246-9A82-4DAD0DB72679}"/>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6" name="Espace réservé du pied de page 5">
            <a:extLst>
              <a:ext uri="{FF2B5EF4-FFF2-40B4-BE49-F238E27FC236}">
                <a16:creationId xmlns:a16="http://schemas.microsoft.com/office/drawing/2014/main" id="{907422BE-EFAF-B648-A201-54D21FB2A03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1DFA0B51-63EA-1245-8ACA-417009554C97}"/>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152340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42F25-7A82-C240-BE4E-A12477CD9D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233AB15E-A489-FB49-8349-A49B8C2F9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5B5748BD-DFE1-C747-A081-4BA97F23E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GB"/>
          </a:p>
        </p:txBody>
      </p:sp>
      <p:sp>
        <p:nvSpPr>
          <p:cNvPr id="5" name="Espace réservé de la date 4">
            <a:extLst>
              <a:ext uri="{FF2B5EF4-FFF2-40B4-BE49-F238E27FC236}">
                <a16:creationId xmlns:a16="http://schemas.microsoft.com/office/drawing/2014/main" id="{938B5535-BD47-CD46-A1FC-C3E0CF22060B}"/>
              </a:ext>
            </a:extLst>
          </p:cNvPr>
          <p:cNvSpPr>
            <a:spLocks noGrp="1"/>
          </p:cNvSpPr>
          <p:nvPr>
            <p:ph type="dt" sz="half" idx="10"/>
          </p:nvPr>
        </p:nvSpPr>
        <p:spPr/>
        <p:txBody>
          <a:bodyPr/>
          <a:lstStyle/>
          <a:p>
            <a:fld id="{AE3ECE18-0E1F-1E4E-BAB4-7B5666C934D7}" type="datetimeFigureOut">
              <a:rPr lang="en-GB" smtClean="0"/>
              <a:t>18/01/2024</a:t>
            </a:fld>
            <a:endParaRPr lang="en-GB"/>
          </a:p>
        </p:txBody>
      </p:sp>
      <p:sp>
        <p:nvSpPr>
          <p:cNvPr id="6" name="Espace réservé du pied de page 5">
            <a:extLst>
              <a:ext uri="{FF2B5EF4-FFF2-40B4-BE49-F238E27FC236}">
                <a16:creationId xmlns:a16="http://schemas.microsoft.com/office/drawing/2014/main" id="{A95DA741-53C6-534C-9B08-81EF503FF6C0}"/>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95E90D1-EF8C-F846-A69B-E0945B1EAD5F}"/>
              </a:ext>
            </a:extLst>
          </p:cNvPr>
          <p:cNvSpPr>
            <a:spLocks noGrp="1"/>
          </p:cNvSpPr>
          <p:nvPr>
            <p:ph type="sldNum" sz="quarter" idx="12"/>
          </p:nvPr>
        </p:nvSpPr>
        <p:spPr/>
        <p:txBody>
          <a:bodyPr/>
          <a:lstStyle/>
          <a:p>
            <a:fld id="{39C0CAA0-0FF1-F74D-94A1-F34E3A787736}" type="slidenum">
              <a:rPr lang="en-GB" smtClean="0"/>
              <a:t>‹N°›</a:t>
            </a:fld>
            <a:endParaRPr lang="en-GB"/>
          </a:p>
        </p:txBody>
      </p:sp>
    </p:spTree>
    <p:extLst>
      <p:ext uri="{BB962C8B-B14F-4D97-AF65-F5344CB8AC3E}">
        <p14:creationId xmlns:p14="http://schemas.microsoft.com/office/powerpoint/2010/main" val="132985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805A70-6E65-CF42-89D4-FCD36C8DC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6659B83-427D-0B4D-8DD2-F1DC4419A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endParaRPr lang="en-GB"/>
          </a:p>
        </p:txBody>
      </p:sp>
      <p:sp>
        <p:nvSpPr>
          <p:cNvPr id="4" name="Espace réservé de la date 3">
            <a:extLst>
              <a:ext uri="{FF2B5EF4-FFF2-40B4-BE49-F238E27FC236}">
                <a16:creationId xmlns:a16="http://schemas.microsoft.com/office/drawing/2014/main" id="{0E24675B-BBE5-B146-A2B9-1CD8C8299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ECE18-0E1F-1E4E-BAB4-7B5666C934D7}" type="datetimeFigureOut">
              <a:rPr lang="en-GB" smtClean="0"/>
              <a:t>18/01/2024</a:t>
            </a:fld>
            <a:endParaRPr lang="en-GB"/>
          </a:p>
        </p:txBody>
      </p:sp>
      <p:sp>
        <p:nvSpPr>
          <p:cNvPr id="5" name="Espace réservé du pied de page 4">
            <a:extLst>
              <a:ext uri="{FF2B5EF4-FFF2-40B4-BE49-F238E27FC236}">
                <a16:creationId xmlns:a16="http://schemas.microsoft.com/office/drawing/2014/main" id="{AC1206C1-2A96-7343-9A6A-349D3F904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9316E6FF-B034-DA41-948D-B3E3FDAFD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CAA0-0FF1-F74D-94A1-F34E3A787736}" type="slidenum">
              <a:rPr lang="en-GB" smtClean="0"/>
              <a:t>‹N°›</a:t>
            </a:fld>
            <a:endParaRPr lang="en-GB"/>
          </a:p>
        </p:txBody>
      </p:sp>
    </p:spTree>
    <p:extLst>
      <p:ext uri="{BB962C8B-B14F-4D97-AF65-F5344CB8AC3E}">
        <p14:creationId xmlns:p14="http://schemas.microsoft.com/office/powerpoint/2010/main" val="4256232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2BjdaMGaVLs&amp;t=107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HanKJ2o6Q6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EC4CF-56C3-C14E-A5CA-E991301CDDB9}"/>
              </a:ext>
            </a:extLst>
          </p:cNvPr>
          <p:cNvSpPr>
            <a:spLocks noGrp="1"/>
          </p:cNvSpPr>
          <p:nvPr>
            <p:ph type="ctrTitle"/>
          </p:nvPr>
        </p:nvSpPr>
        <p:spPr>
          <a:xfrm>
            <a:off x="0" y="250686"/>
            <a:ext cx="12192000" cy="890337"/>
          </a:xfrm>
        </p:spPr>
        <p:txBody>
          <a:bodyPr>
            <a:noAutofit/>
          </a:bodyPr>
          <a:lstStyle/>
          <a:p>
            <a:r>
              <a:rPr lang="fr-FR" sz="3200" b="1" dirty="0">
                <a:solidFill>
                  <a:schemeClr val="bg1"/>
                </a:solidFill>
                <a:latin typeface="Gill Sans MT" panose="020B0502020104020203" pitchFamily="34" charset="77"/>
              </a:rPr>
              <a:t>Représenter la communauté : </a:t>
            </a:r>
            <a:r>
              <a:rPr lang="fr-FR" sz="3200" b="1" i="1" dirty="0">
                <a:solidFill>
                  <a:schemeClr val="bg1"/>
                </a:solidFill>
                <a:latin typeface="Gill Sans MT" panose="020B0502020104020203" pitchFamily="34" charset="77"/>
              </a:rPr>
              <a:t>brass bands</a:t>
            </a:r>
            <a:r>
              <a:rPr lang="fr-FR" sz="3200" b="1" dirty="0">
                <a:solidFill>
                  <a:schemeClr val="bg1"/>
                </a:solidFill>
                <a:latin typeface="Gill Sans MT" panose="020B0502020104020203" pitchFamily="34" charset="77"/>
              </a:rPr>
              <a:t> et identités au sein des bassins miniers britanniques (1947-fin des années 1950)</a:t>
            </a:r>
            <a:endParaRPr lang="fr-FR" sz="3200" dirty="0">
              <a:solidFill>
                <a:schemeClr val="bg1"/>
              </a:solidFill>
              <a:latin typeface="Gill Sans MT" panose="020B0502020104020203" pitchFamily="34" charset="77"/>
            </a:endParaRPr>
          </a:p>
        </p:txBody>
      </p:sp>
      <p:pic>
        <p:nvPicPr>
          <p:cNvPr id="5" name="Image 4">
            <a:extLst>
              <a:ext uri="{FF2B5EF4-FFF2-40B4-BE49-F238E27FC236}">
                <a16:creationId xmlns:a16="http://schemas.microsoft.com/office/drawing/2014/main" id="{38D0659A-0D4B-6B4F-A144-468630D1FB61}"/>
              </a:ext>
            </a:extLst>
          </p:cNvPr>
          <p:cNvPicPr>
            <a:picLocks noChangeAspect="1"/>
          </p:cNvPicPr>
          <p:nvPr/>
        </p:nvPicPr>
        <p:blipFill>
          <a:blip r:embed="rId3"/>
          <a:stretch>
            <a:fillRect/>
          </a:stretch>
        </p:blipFill>
        <p:spPr>
          <a:xfrm>
            <a:off x="2993357" y="1286444"/>
            <a:ext cx="5863773" cy="5118358"/>
          </a:xfrm>
          <a:prstGeom prst="rect">
            <a:avLst/>
          </a:prstGeom>
        </p:spPr>
      </p:pic>
      <p:sp>
        <p:nvSpPr>
          <p:cNvPr id="6" name="ZoneTexte 5">
            <a:extLst>
              <a:ext uri="{FF2B5EF4-FFF2-40B4-BE49-F238E27FC236}">
                <a16:creationId xmlns:a16="http://schemas.microsoft.com/office/drawing/2014/main" id="{72FFCBE3-F5A0-F94C-8711-903FFDCF0946}"/>
              </a:ext>
            </a:extLst>
          </p:cNvPr>
          <p:cNvSpPr txBox="1"/>
          <p:nvPr/>
        </p:nvSpPr>
        <p:spPr>
          <a:xfrm>
            <a:off x="0" y="6550223"/>
            <a:ext cx="12192000" cy="276999"/>
          </a:xfrm>
          <a:prstGeom prst="rect">
            <a:avLst/>
          </a:prstGeom>
          <a:noFill/>
        </p:spPr>
        <p:txBody>
          <a:bodyPr wrap="square" rtlCol="0">
            <a:spAutoFit/>
          </a:bodyPr>
          <a:lstStyle/>
          <a:p>
            <a:pPr algn="r"/>
            <a:r>
              <a:rPr lang="en-GB" sz="1200" u="sng" dirty="0">
                <a:solidFill>
                  <a:schemeClr val="bg1"/>
                </a:solidFill>
                <a:latin typeface="Helvetica" pitchFamily="2" charset="0"/>
                <a:cs typeface="Arial" panose="020B0604020202020204" pitchFamily="34" charset="0"/>
              </a:rPr>
              <a:t>Source</a:t>
            </a:r>
            <a:r>
              <a:rPr lang="en-GB" sz="1200" dirty="0">
                <a:solidFill>
                  <a:schemeClr val="bg1"/>
                </a:solidFill>
                <a:latin typeface="Helvetica" pitchFamily="2" charset="0"/>
                <a:cs typeface="Arial" panose="020B0604020202020204" pitchFamily="34" charset="0"/>
              </a:rPr>
              <a:t>: Barnsley Archives, Yorkshire, Royaume-Uni, Grimethorpe Colliery Band Records (1930-1986</a:t>
            </a:r>
            <a:r>
              <a:rPr lang="en-GB" sz="1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1865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9A9127-8062-5646-8653-D52E2955E2CF}"/>
              </a:ext>
            </a:extLst>
          </p:cNvPr>
          <p:cNvSpPr>
            <a:spLocks noGrp="1"/>
          </p:cNvSpPr>
          <p:nvPr>
            <p:ph idx="1"/>
          </p:nvPr>
        </p:nvSpPr>
        <p:spPr>
          <a:xfrm>
            <a:off x="419725" y="764498"/>
            <a:ext cx="11467475" cy="5786204"/>
          </a:xfrm>
        </p:spPr>
        <p:txBody>
          <a:bodyPr/>
          <a:lstStyle/>
          <a:p>
            <a:r>
              <a:rPr lang="en-GB" dirty="0">
                <a:solidFill>
                  <a:schemeClr val="bg1"/>
                </a:solidFill>
                <a:latin typeface="Helvetica" pitchFamily="2" charset="0"/>
              </a:rPr>
              <a:t>1er janvier 1947: Nationalisation de l’industrie minière britannique</a:t>
            </a:r>
          </a:p>
          <a:p>
            <a:endParaRPr lang="en-GB" dirty="0">
              <a:solidFill>
                <a:schemeClr val="bg1"/>
              </a:solidFill>
              <a:latin typeface="Helvetica" pitchFamily="2" charset="0"/>
            </a:endParaRPr>
          </a:p>
          <a:p>
            <a:r>
              <a:rPr lang="en-GB" i="1" dirty="0">
                <a:solidFill>
                  <a:schemeClr val="bg1"/>
                </a:solidFill>
                <a:latin typeface="Helvetica" pitchFamily="2" charset="0"/>
              </a:rPr>
              <a:t>National Coal Board </a:t>
            </a:r>
            <a:r>
              <a:rPr lang="en-GB" dirty="0">
                <a:solidFill>
                  <a:schemeClr val="bg1"/>
                </a:solidFill>
                <a:latin typeface="Helvetica" pitchFamily="2" charset="0"/>
              </a:rPr>
              <a:t>(NCB, 1947)</a:t>
            </a:r>
          </a:p>
          <a:p>
            <a:endParaRPr lang="en-GB" i="1" dirty="0">
              <a:solidFill>
                <a:schemeClr val="bg1"/>
              </a:solidFill>
              <a:latin typeface="Helvetica" pitchFamily="2" charset="0"/>
            </a:endParaRPr>
          </a:p>
          <a:p>
            <a:r>
              <a:rPr lang="en-GB" i="1" dirty="0">
                <a:solidFill>
                  <a:schemeClr val="bg1"/>
                </a:solidFill>
                <a:latin typeface="Helvetica" pitchFamily="2" charset="0"/>
              </a:rPr>
              <a:t>National Union of Mineworkers </a:t>
            </a:r>
            <a:r>
              <a:rPr lang="en-GB" dirty="0">
                <a:solidFill>
                  <a:schemeClr val="bg1"/>
                </a:solidFill>
                <a:latin typeface="Helvetica" pitchFamily="2" charset="0"/>
              </a:rPr>
              <a:t>(NUM, 1945)</a:t>
            </a:r>
          </a:p>
          <a:p>
            <a:pPr marL="0" indent="0">
              <a:buNone/>
            </a:pPr>
            <a:endParaRPr lang="en-GB" i="1" dirty="0">
              <a:solidFill>
                <a:schemeClr val="bg1"/>
              </a:solidFill>
              <a:latin typeface="Helvetica" pitchFamily="2" charset="0"/>
            </a:endParaRPr>
          </a:p>
          <a:p>
            <a:r>
              <a:rPr lang="en-GB" i="1" dirty="0">
                <a:solidFill>
                  <a:schemeClr val="bg1"/>
                </a:solidFill>
                <a:latin typeface="Helvetica" pitchFamily="2" charset="0"/>
              </a:rPr>
              <a:t>Coal Industry Social and Welfare Organisation </a:t>
            </a:r>
            <a:r>
              <a:rPr lang="en-GB" dirty="0">
                <a:solidFill>
                  <a:schemeClr val="bg1"/>
                </a:solidFill>
                <a:latin typeface="Helvetica" pitchFamily="2" charset="0"/>
              </a:rPr>
              <a:t>(CISWO, 1952)</a:t>
            </a:r>
          </a:p>
          <a:p>
            <a:pPr marL="0" indent="0">
              <a:buNone/>
            </a:pPr>
            <a:r>
              <a:rPr lang="en-GB" i="1" dirty="0">
                <a:solidFill>
                  <a:schemeClr val="bg1"/>
                </a:solidFill>
                <a:latin typeface="Helvetica" pitchFamily="2" charset="0"/>
              </a:rPr>
              <a:t>   “social welfare</a:t>
            </a:r>
            <a:r>
              <a:rPr lang="en-GB" dirty="0">
                <a:solidFill>
                  <a:schemeClr val="bg1"/>
                </a:solidFill>
                <a:latin typeface="Helvetica" pitchFamily="2" charset="0"/>
              </a:rPr>
              <a:t>” </a:t>
            </a:r>
            <a:endParaRPr lang="en-GB" i="1" dirty="0">
              <a:solidFill>
                <a:schemeClr val="bg1"/>
              </a:solidFill>
              <a:latin typeface="Helvetica" pitchFamily="2" charset="0"/>
            </a:endParaRPr>
          </a:p>
        </p:txBody>
      </p:sp>
    </p:spTree>
    <p:extLst>
      <p:ext uri="{BB962C8B-B14F-4D97-AF65-F5344CB8AC3E}">
        <p14:creationId xmlns:p14="http://schemas.microsoft.com/office/powerpoint/2010/main" val="414421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3900" b="1" dirty="0">
                <a:solidFill>
                  <a:schemeClr val="bg1"/>
                </a:solidFill>
              </a:rPr>
              <a:t>1) Représenter la communauté : le rôle central des </a:t>
            </a:r>
            <a:r>
              <a:rPr lang="fr-FR" sz="3900" b="1" i="1" dirty="0">
                <a:solidFill>
                  <a:schemeClr val="bg1"/>
                </a:solidFill>
              </a:rPr>
              <a:t>brass bands </a:t>
            </a:r>
            <a:r>
              <a:rPr lang="fr-FR" sz="3900" b="1" dirty="0">
                <a:solidFill>
                  <a:schemeClr val="bg1"/>
                </a:solidFill>
              </a:rPr>
              <a:t>dans la vie publique locale </a:t>
            </a:r>
            <a:endParaRPr lang="fr-FR" sz="3900" dirty="0">
              <a:solidFill>
                <a:schemeClr val="bg1"/>
              </a:solidFill>
            </a:endParaRPr>
          </a:p>
          <a:p>
            <a:pPr marL="0" indent="0" algn="just">
              <a:buNone/>
            </a:pPr>
            <a:endParaRPr lang="en-GB" sz="3200" b="1" dirty="0">
              <a:solidFill>
                <a:schemeClr val="bg1"/>
              </a:solidFill>
              <a:latin typeface="Helvetica" pitchFamily="2" charset="0"/>
            </a:endParaRPr>
          </a:p>
          <a:p>
            <a:pPr marL="0" indent="0" algn="just">
              <a:buNone/>
            </a:pPr>
            <a:endParaRPr lang="en-GB" sz="3200" b="1" dirty="0">
              <a:solidFill>
                <a:schemeClr val="bg1"/>
              </a:solidFill>
              <a:latin typeface="Helvetica" pitchFamily="2" charset="0"/>
            </a:endParaRPr>
          </a:p>
          <a:p>
            <a:pPr marL="0" lvl="0" indent="0">
              <a:buNone/>
            </a:pPr>
            <a:r>
              <a:rPr lang="fr-FR" sz="3500" b="1" dirty="0">
                <a:solidFill>
                  <a:schemeClr val="bg1"/>
                </a:solidFill>
              </a:rPr>
              <a:t>2) Représenter une industrie minière britannique unie dans les premières années de la nationalisation  </a:t>
            </a:r>
            <a:endParaRPr lang="fr-FR" sz="3500" dirty="0">
              <a:solidFill>
                <a:schemeClr val="bg1"/>
              </a:solidFill>
            </a:endParaRPr>
          </a:p>
          <a:p>
            <a:pPr marL="0" indent="0" algn="just">
              <a:buNone/>
            </a:pP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99314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3900" b="1" dirty="0">
                <a:solidFill>
                  <a:schemeClr val="bg1"/>
                </a:solidFill>
              </a:rPr>
              <a:t>1) Représenter la communauté : le rôle central des </a:t>
            </a:r>
            <a:r>
              <a:rPr lang="fr-FR" sz="3900" b="1" i="1" dirty="0">
                <a:solidFill>
                  <a:schemeClr val="bg1"/>
                </a:solidFill>
              </a:rPr>
              <a:t>brass bands </a:t>
            </a:r>
            <a:r>
              <a:rPr lang="fr-FR" sz="3900" b="1" dirty="0">
                <a:solidFill>
                  <a:schemeClr val="bg1"/>
                </a:solidFill>
              </a:rPr>
              <a:t>dans la vie publique locale </a:t>
            </a:r>
            <a:endParaRPr lang="fr-FR" sz="3900" dirty="0">
              <a:solidFill>
                <a:schemeClr val="bg1"/>
              </a:solidFill>
            </a:endParaRPr>
          </a:p>
          <a:p>
            <a:pPr marL="0" indent="0" algn="just">
              <a:buNone/>
            </a:pPr>
            <a:endParaRPr lang="en-GB" sz="3200" b="1" dirty="0">
              <a:solidFill>
                <a:schemeClr val="bg1"/>
              </a:solidFill>
              <a:latin typeface="Helvetica" pitchFamily="2" charset="0"/>
            </a:endParaRPr>
          </a:p>
          <a:p>
            <a:pPr marL="0" indent="0" algn="just">
              <a:buNone/>
            </a:pPr>
            <a:r>
              <a:rPr lang="fr-FR" dirty="0">
                <a:solidFill>
                  <a:schemeClr val="bg1"/>
                </a:solidFill>
              </a:rPr>
              <a:t>Ruth Finnegan</a:t>
            </a:r>
            <a:r>
              <a:rPr lang="fr-FR" sz="3200" dirty="0">
                <a:solidFill>
                  <a:schemeClr val="bg1"/>
                </a:solidFill>
              </a:rPr>
              <a:t> </a:t>
            </a:r>
          </a:p>
          <a:p>
            <a:pPr marL="0" indent="0" algn="just">
              <a:buNone/>
            </a:pPr>
            <a:endParaRPr lang="fr-FR" sz="3200" b="1" dirty="0">
              <a:solidFill>
                <a:schemeClr val="bg1"/>
              </a:solidFill>
              <a:latin typeface="Helvetica" pitchFamily="2" charset="0"/>
            </a:endParaRPr>
          </a:p>
          <a:p>
            <a:pPr marL="0" indent="0">
              <a:buNone/>
            </a:pPr>
            <a:r>
              <a:rPr lang="en-GB" i="1" dirty="0">
                <a:solidFill>
                  <a:schemeClr val="bg1"/>
                </a:solidFill>
                <a:latin typeface="Helvetica" pitchFamily="2" charset="0"/>
              </a:rPr>
              <a:t>The colliery band enters fully into the life of the town. It provides entertainment for the people of Ashton. The band will play at charity concerts, at garden fêtes and carnivals, at parades. People feel it is “our band”. Its appearance is expected at minor celebrations organized in, and affecting only quite a small neighborhood of two or three streets.</a:t>
            </a:r>
            <a:endParaRPr lang="fr-FR" dirty="0">
              <a:solidFill>
                <a:schemeClr val="bg1"/>
              </a:solidFill>
              <a:latin typeface="Helvetica" pitchFamily="2" charset="0"/>
            </a:endParaRPr>
          </a:p>
          <a:p>
            <a:pPr marL="0" indent="0">
              <a:buNone/>
            </a:pPr>
            <a:r>
              <a:rPr lang="en-US" dirty="0">
                <a:solidFill>
                  <a:schemeClr val="bg1"/>
                </a:solidFill>
                <a:latin typeface="Helvetica" pitchFamily="2" charset="0"/>
              </a:rPr>
              <a:t>		          </a:t>
            </a:r>
            <a:r>
              <a:rPr lang="en-US" sz="2400" dirty="0">
                <a:solidFill>
                  <a:schemeClr val="bg1"/>
                </a:solidFill>
                <a:latin typeface="Helvetica" pitchFamily="2" charset="0"/>
              </a:rPr>
              <a:t>Dennis, Henriques, Slaughter, </a:t>
            </a:r>
            <a:r>
              <a:rPr lang="en-US" sz="2400" i="1" dirty="0">
                <a:solidFill>
                  <a:schemeClr val="bg1"/>
                </a:solidFill>
                <a:latin typeface="Helvetica" pitchFamily="2" charset="0"/>
              </a:rPr>
              <a:t>Coal Is Our Life, </a:t>
            </a:r>
            <a:r>
              <a:rPr lang="en-US" sz="2400" dirty="0">
                <a:solidFill>
                  <a:schemeClr val="bg1"/>
                </a:solidFill>
                <a:latin typeface="Helvetica" pitchFamily="2" charset="0"/>
              </a:rPr>
              <a:t>1956, p. 120. </a:t>
            </a:r>
            <a:endParaRPr lang="fr-FR" dirty="0">
              <a:solidFill>
                <a:schemeClr val="bg1"/>
              </a:solidFill>
              <a:latin typeface="Helvetica" pitchFamily="2" charset="0"/>
            </a:endParaRPr>
          </a:p>
          <a:p>
            <a:pPr marL="0" indent="0" algn="just">
              <a:buNone/>
            </a:pP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330126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3900" b="1" dirty="0">
                <a:solidFill>
                  <a:schemeClr val="bg1"/>
                </a:solidFill>
              </a:rPr>
              <a:t>1) Représenter la communauté : le rôle central des </a:t>
            </a:r>
            <a:r>
              <a:rPr lang="fr-FR" sz="3900" b="1" i="1" dirty="0">
                <a:solidFill>
                  <a:schemeClr val="bg1"/>
                </a:solidFill>
              </a:rPr>
              <a:t>brass bands </a:t>
            </a:r>
            <a:r>
              <a:rPr lang="fr-FR" sz="3900" b="1" dirty="0">
                <a:solidFill>
                  <a:schemeClr val="bg1"/>
                </a:solidFill>
              </a:rPr>
              <a:t>dans la vie publique locale </a:t>
            </a:r>
            <a:endParaRPr lang="fr-FR" sz="3900" dirty="0">
              <a:solidFill>
                <a:schemeClr val="bg1"/>
              </a:solidFill>
            </a:endParaRPr>
          </a:p>
          <a:p>
            <a:pPr marL="0" indent="0" algn="just">
              <a:buNone/>
            </a:pPr>
            <a:r>
              <a:rPr lang="en-GB" sz="3200" b="1" dirty="0">
                <a:solidFill>
                  <a:schemeClr val="bg1"/>
                </a:solidFill>
                <a:latin typeface="Helvetica" pitchFamily="2" charset="0"/>
              </a:rPr>
              <a:t>	a) Fêtes et </a:t>
            </a:r>
            <a:r>
              <a:rPr lang="en-GB" sz="3200" b="1" dirty="0" err="1">
                <a:solidFill>
                  <a:schemeClr val="bg1"/>
                </a:solidFill>
                <a:latin typeface="Helvetica" pitchFamily="2" charset="0"/>
              </a:rPr>
              <a:t>carnavals</a:t>
            </a:r>
            <a:r>
              <a:rPr lang="en-GB" sz="3200" b="1" dirty="0">
                <a:solidFill>
                  <a:schemeClr val="bg1"/>
                </a:solidFill>
                <a:latin typeface="Helvetica" pitchFamily="2" charset="0"/>
              </a:rPr>
              <a:t> </a:t>
            </a:r>
            <a:r>
              <a:rPr lang="en-GB" sz="3200" b="1" dirty="0" err="1">
                <a:solidFill>
                  <a:schemeClr val="bg1"/>
                </a:solidFill>
                <a:latin typeface="Helvetica" pitchFamily="2" charset="0"/>
              </a:rPr>
              <a:t>locaux</a:t>
            </a:r>
            <a:r>
              <a:rPr lang="en-GB" sz="3200" b="1" dirty="0">
                <a:solidFill>
                  <a:schemeClr val="bg1"/>
                </a:solidFill>
                <a:latin typeface="Helvetica" pitchFamily="2" charset="0"/>
              </a:rPr>
              <a:t> </a:t>
            </a:r>
          </a:p>
          <a:p>
            <a:pPr marL="0" indent="0" algn="just">
              <a:buNone/>
            </a:pPr>
            <a:endParaRPr lang="fr-FR" sz="3200" b="1" dirty="0">
              <a:solidFill>
                <a:schemeClr val="bg1"/>
              </a:solidFill>
              <a:latin typeface="Helvetica" pitchFamily="2" charset="0"/>
            </a:endParaRPr>
          </a:p>
          <a:p>
            <a:pPr marL="0" indent="0" algn="just">
              <a:buNone/>
            </a:pPr>
            <a:r>
              <a:rPr lang="en-GB" sz="3200" b="1" dirty="0">
                <a:solidFill>
                  <a:schemeClr val="bg1"/>
                </a:solidFill>
                <a:latin typeface="Helvetica" pitchFamily="2" charset="0"/>
              </a:rPr>
              <a:t>Whit Walks</a:t>
            </a:r>
          </a:p>
          <a:p>
            <a:pPr marL="0" indent="0" algn="just">
              <a:buNone/>
            </a:pPr>
            <a:endParaRPr lang="en-GB" sz="3200" b="1" dirty="0">
              <a:solidFill>
                <a:schemeClr val="bg1"/>
              </a:solidFill>
              <a:latin typeface="Helvetica" pitchFamily="2" charset="0"/>
            </a:endParaRPr>
          </a:p>
          <a:p>
            <a:pPr marL="0" indent="0" algn="just">
              <a:buNone/>
            </a:pPr>
            <a:r>
              <a:rPr lang="en-GB" sz="3200" b="1" dirty="0">
                <a:solidFill>
                  <a:schemeClr val="bg1"/>
                </a:solidFill>
                <a:latin typeface="Helvetica" pitchFamily="2" charset="0"/>
              </a:rPr>
              <a:t>Miners’ galas</a:t>
            </a:r>
          </a:p>
          <a:p>
            <a:pPr marL="0" indent="0" algn="just">
              <a:buNone/>
            </a:pPr>
            <a:endParaRPr lang="en-GB" sz="3200" b="1" dirty="0">
              <a:solidFill>
                <a:schemeClr val="bg1"/>
              </a:solidFill>
              <a:latin typeface="Helvetica" pitchFamily="2" charset="0"/>
            </a:endParaRPr>
          </a:p>
          <a:p>
            <a:pPr marL="0" indent="0" algn="just">
              <a:buNone/>
            </a:pPr>
            <a:r>
              <a:rPr lang="en-GB" sz="3200" b="1" dirty="0" err="1">
                <a:solidFill>
                  <a:schemeClr val="bg1"/>
                </a:solidFill>
                <a:latin typeface="Helvetica" pitchFamily="2" charset="0"/>
              </a:rPr>
              <a:t>Commémorations</a:t>
            </a: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363347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3900" b="1" dirty="0">
                <a:solidFill>
                  <a:schemeClr val="bg1"/>
                </a:solidFill>
              </a:rPr>
              <a:t>1) Représenter la communauté : le rôle central des </a:t>
            </a:r>
            <a:r>
              <a:rPr lang="fr-FR" sz="3900" b="1" i="1" dirty="0">
                <a:solidFill>
                  <a:schemeClr val="bg1"/>
                </a:solidFill>
              </a:rPr>
              <a:t>brass bands </a:t>
            </a:r>
            <a:r>
              <a:rPr lang="fr-FR" sz="3900" b="1" dirty="0">
                <a:solidFill>
                  <a:schemeClr val="bg1"/>
                </a:solidFill>
              </a:rPr>
              <a:t>dans la vie publique locale </a:t>
            </a:r>
            <a:endParaRPr lang="fr-FR" sz="3900" dirty="0">
              <a:solidFill>
                <a:schemeClr val="bg1"/>
              </a:solidFill>
            </a:endParaRPr>
          </a:p>
          <a:p>
            <a:pPr marL="0" indent="0" algn="just">
              <a:buNone/>
            </a:pPr>
            <a:r>
              <a:rPr lang="en-GB" sz="3200" b="1" dirty="0">
                <a:solidFill>
                  <a:schemeClr val="bg1"/>
                </a:solidFill>
                <a:latin typeface="Helvetica" pitchFamily="2" charset="0"/>
              </a:rPr>
              <a:t>	a) Christmas Carols</a:t>
            </a:r>
          </a:p>
          <a:p>
            <a:pPr marL="0" indent="0" algn="just">
              <a:buNone/>
            </a:pPr>
            <a:endParaRPr lang="fr-FR" sz="3200" b="1" dirty="0">
              <a:solidFill>
                <a:schemeClr val="bg1"/>
              </a:solidFill>
              <a:latin typeface="Helvetica" pitchFamily="2" charset="0"/>
            </a:endParaRPr>
          </a:p>
        </p:txBody>
      </p:sp>
    </p:spTree>
    <p:extLst>
      <p:ext uri="{BB962C8B-B14F-4D97-AF65-F5344CB8AC3E}">
        <p14:creationId xmlns:p14="http://schemas.microsoft.com/office/powerpoint/2010/main" val="220153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2400" b="1" dirty="0">
                <a:solidFill>
                  <a:schemeClr val="bg1"/>
                </a:solidFill>
                <a:latin typeface="Helvetica" pitchFamily="2" charset="0"/>
              </a:rPr>
              <a:t>1) Représenter la communauté : le rôle central des </a:t>
            </a:r>
            <a:r>
              <a:rPr lang="fr-FR" sz="2400" b="1" i="1" dirty="0">
                <a:solidFill>
                  <a:schemeClr val="bg1"/>
                </a:solidFill>
                <a:latin typeface="Helvetica" pitchFamily="2" charset="0"/>
              </a:rPr>
              <a:t>brass bands </a:t>
            </a:r>
            <a:r>
              <a:rPr lang="fr-FR" sz="2400" b="1" dirty="0">
                <a:solidFill>
                  <a:schemeClr val="bg1"/>
                </a:solidFill>
                <a:latin typeface="Helvetica" pitchFamily="2" charset="0"/>
              </a:rPr>
              <a:t>dans la vie publique locale </a:t>
            </a:r>
            <a:endParaRPr lang="fr-FR" sz="2400" dirty="0">
              <a:solidFill>
                <a:schemeClr val="bg1"/>
              </a:solidFill>
              <a:latin typeface="Helvetica" pitchFamily="2" charset="0"/>
            </a:endParaRPr>
          </a:p>
          <a:p>
            <a:pPr marL="0" indent="0" algn="just">
              <a:buNone/>
            </a:pPr>
            <a:r>
              <a:rPr lang="en-GB" sz="2400" b="1" dirty="0">
                <a:solidFill>
                  <a:schemeClr val="bg1"/>
                </a:solidFill>
                <a:latin typeface="Helvetica" pitchFamily="2" charset="0"/>
              </a:rPr>
              <a:t>	b) Christmas Carols</a:t>
            </a: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r>
              <a:rPr lang="fr-FR" sz="3200" b="1" dirty="0">
                <a:solidFill>
                  <a:schemeClr val="bg1"/>
                </a:solidFill>
                <a:latin typeface="Helvetica" pitchFamily="2" charset="0"/>
              </a:rPr>
              <a:t> </a:t>
            </a:r>
            <a:r>
              <a:rPr lang="fr-FR" sz="2400" b="1" i="1" dirty="0">
                <a:solidFill>
                  <a:schemeClr val="bg1"/>
                </a:solidFill>
                <a:latin typeface="Helvetica" pitchFamily="2" charset="0"/>
              </a:rPr>
              <a:t>Coal, </a:t>
            </a:r>
            <a:r>
              <a:rPr lang="fr-FR" sz="2400" b="1" dirty="0">
                <a:solidFill>
                  <a:schemeClr val="bg1"/>
                </a:solidFill>
                <a:latin typeface="Helvetica" pitchFamily="2" charset="0"/>
              </a:rPr>
              <a:t>décembre 1959. </a:t>
            </a:r>
            <a:endParaRPr lang="fr-FR" sz="3200" b="1" dirty="0">
              <a:solidFill>
                <a:schemeClr val="bg1"/>
              </a:solidFill>
              <a:latin typeface="Helvetica" pitchFamily="2" charset="0"/>
            </a:endParaRPr>
          </a:p>
        </p:txBody>
      </p:sp>
      <p:pic>
        <p:nvPicPr>
          <p:cNvPr id="4" name="Image 3">
            <a:extLst>
              <a:ext uri="{FF2B5EF4-FFF2-40B4-BE49-F238E27FC236}">
                <a16:creationId xmlns:a16="http://schemas.microsoft.com/office/drawing/2014/main" id="{5239EC96-E4A4-674D-9F87-F826D99DF153}"/>
              </a:ext>
            </a:extLst>
          </p:cNvPr>
          <p:cNvPicPr>
            <a:picLocks noChangeAspect="1"/>
          </p:cNvPicPr>
          <p:nvPr/>
        </p:nvPicPr>
        <p:blipFill>
          <a:blip r:embed="rId2"/>
          <a:stretch>
            <a:fillRect/>
          </a:stretch>
        </p:blipFill>
        <p:spPr>
          <a:xfrm>
            <a:off x="6603626" y="734299"/>
            <a:ext cx="4620186" cy="5913838"/>
          </a:xfrm>
          <a:prstGeom prst="rect">
            <a:avLst/>
          </a:prstGeom>
        </p:spPr>
      </p:pic>
    </p:spTree>
    <p:extLst>
      <p:ext uri="{BB962C8B-B14F-4D97-AF65-F5344CB8AC3E}">
        <p14:creationId xmlns:p14="http://schemas.microsoft.com/office/powerpoint/2010/main" val="98277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fontScale="70000" lnSpcReduction="20000"/>
          </a:bodyPr>
          <a:lstStyle/>
          <a:p>
            <a:pPr marL="0" lvl="0" indent="0">
              <a:buNone/>
            </a:pPr>
            <a:r>
              <a:rPr lang="fr-FR" sz="3100" b="1" dirty="0">
                <a:solidFill>
                  <a:schemeClr val="bg1"/>
                </a:solidFill>
                <a:latin typeface="Helvetica" pitchFamily="2" charset="0"/>
              </a:rPr>
              <a:t>1) Représenter la communauté : le rôle central des </a:t>
            </a:r>
            <a:r>
              <a:rPr lang="fr-FR" sz="3100" b="1" i="1" dirty="0">
                <a:solidFill>
                  <a:schemeClr val="bg1"/>
                </a:solidFill>
                <a:latin typeface="Helvetica" pitchFamily="2" charset="0"/>
              </a:rPr>
              <a:t>brass bands </a:t>
            </a:r>
            <a:r>
              <a:rPr lang="fr-FR" sz="3100" b="1" dirty="0">
                <a:solidFill>
                  <a:schemeClr val="bg1"/>
                </a:solidFill>
                <a:latin typeface="Helvetica" pitchFamily="2" charset="0"/>
              </a:rPr>
              <a:t>dans la vie publique locale </a:t>
            </a:r>
            <a:endParaRPr lang="fr-FR" sz="3100" dirty="0">
              <a:solidFill>
                <a:schemeClr val="bg1"/>
              </a:solidFill>
              <a:latin typeface="Helvetica" pitchFamily="2" charset="0"/>
            </a:endParaRPr>
          </a:p>
          <a:p>
            <a:pPr marL="0" indent="0" algn="just">
              <a:buNone/>
            </a:pPr>
            <a:r>
              <a:rPr lang="en-GB" sz="3100" b="1" dirty="0">
                <a:solidFill>
                  <a:schemeClr val="bg1"/>
                </a:solidFill>
                <a:latin typeface="Helvetica" pitchFamily="2" charset="0"/>
              </a:rPr>
              <a:t>	b) Christmas Carols</a:t>
            </a: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buNone/>
            </a:pPr>
            <a:r>
              <a:rPr lang="en-GB" sz="4400" i="1" dirty="0">
                <a:solidFill>
                  <a:schemeClr val="bg1"/>
                </a:solidFill>
                <a:latin typeface="Helvetica" pitchFamily="2" charset="0"/>
              </a:rPr>
              <a:t>“There’s a picture of them with cap lamps on I think and they went ‘round the village on Christmas day playing Christmas Carols and that would have been… that might have been during the Second World War because they were told by the kind of local policeman (…) to put their lights out you know they were frightened that the bombers would see the light em so they put their lights out. Then, they said they got to the end of the street and they put them back on again! And they were playing carols at Christmas with these miners’ lamps to see the music and that’s just a lovely image you know great image from another age em.”</a:t>
            </a:r>
            <a:endParaRPr lang="fr-FR" sz="4400" dirty="0">
              <a:solidFill>
                <a:schemeClr val="bg1"/>
              </a:solidFill>
              <a:latin typeface="Helvetica" pitchFamily="2" charset="0"/>
            </a:endParaRPr>
          </a:p>
          <a:p>
            <a:pPr marL="0" indent="0" algn="r">
              <a:buNone/>
            </a:pPr>
            <a:r>
              <a:rPr lang="en-GB" dirty="0">
                <a:solidFill>
                  <a:schemeClr val="bg1"/>
                </a:solidFill>
              </a:rPr>
              <a:t>Rab Wilson. </a:t>
            </a:r>
            <a:endParaRPr lang="fr-FR" dirty="0">
              <a:solidFill>
                <a:schemeClr val="bg1"/>
              </a:solidFill>
            </a:endParaRPr>
          </a:p>
          <a:p>
            <a:pPr marL="0" indent="0" algn="just">
              <a:buNone/>
            </a:pPr>
            <a:endParaRPr lang="fr-FR" sz="3200" b="1" dirty="0">
              <a:solidFill>
                <a:schemeClr val="bg1"/>
              </a:solidFill>
              <a:latin typeface="Helvetica" pitchFamily="2" charset="0"/>
            </a:endParaRPr>
          </a:p>
        </p:txBody>
      </p:sp>
    </p:spTree>
    <p:extLst>
      <p:ext uri="{BB962C8B-B14F-4D97-AF65-F5344CB8AC3E}">
        <p14:creationId xmlns:p14="http://schemas.microsoft.com/office/powerpoint/2010/main" val="45071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lvl="0" indent="0">
              <a:buNone/>
            </a:pPr>
            <a:r>
              <a:rPr lang="fr-FR" sz="2400" b="1" dirty="0">
                <a:solidFill>
                  <a:schemeClr val="bg1"/>
                </a:solidFill>
                <a:latin typeface="Helvetica" pitchFamily="2" charset="0"/>
              </a:rPr>
              <a:t>1) Représenter la communauté : le rôle central des </a:t>
            </a:r>
            <a:r>
              <a:rPr lang="fr-FR" sz="2400" b="1" i="1" dirty="0">
                <a:solidFill>
                  <a:schemeClr val="bg1"/>
                </a:solidFill>
                <a:latin typeface="Helvetica" pitchFamily="2" charset="0"/>
              </a:rPr>
              <a:t>brass bands </a:t>
            </a:r>
            <a:r>
              <a:rPr lang="fr-FR" sz="2400" b="1" dirty="0">
                <a:solidFill>
                  <a:schemeClr val="bg1"/>
                </a:solidFill>
                <a:latin typeface="Helvetica" pitchFamily="2" charset="0"/>
              </a:rPr>
              <a:t>dans la vie publique locale </a:t>
            </a:r>
            <a:endParaRPr lang="fr-FR" sz="2400" dirty="0">
              <a:solidFill>
                <a:schemeClr val="bg1"/>
              </a:solidFill>
              <a:latin typeface="Helvetica" pitchFamily="2" charset="0"/>
            </a:endParaRPr>
          </a:p>
          <a:p>
            <a:pPr marL="0" indent="0" algn="just">
              <a:buNone/>
            </a:pPr>
            <a:r>
              <a:rPr lang="en-GB" sz="2400" b="1" dirty="0">
                <a:solidFill>
                  <a:schemeClr val="bg1"/>
                </a:solidFill>
                <a:latin typeface="Helvetica" pitchFamily="2" charset="0"/>
              </a:rPr>
              <a:t>	b) Christmas Carols</a:t>
            </a: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just">
              <a:buNone/>
            </a:pPr>
            <a:endParaRPr lang="fr-FR" sz="3200" b="1" dirty="0">
              <a:solidFill>
                <a:schemeClr val="bg1"/>
              </a:solidFill>
              <a:latin typeface="Helvetica" pitchFamily="2" charset="0"/>
            </a:endParaRPr>
          </a:p>
          <a:p>
            <a:pPr marL="0" indent="0" algn="ctr">
              <a:buNone/>
            </a:pPr>
            <a:r>
              <a:rPr lang="fr-FR" b="1" dirty="0">
                <a:solidFill>
                  <a:schemeClr val="bg1"/>
                </a:solidFill>
                <a:latin typeface="Helvetica" pitchFamily="2" charset="0"/>
              </a:rPr>
              <a:t>Dalmellington Band, 1943. </a:t>
            </a:r>
          </a:p>
        </p:txBody>
      </p:sp>
      <p:pic>
        <p:nvPicPr>
          <p:cNvPr id="5" name="Image 4">
            <a:extLst>
              <a:ext uri="{FF2B5EF4-FFF2-40B4-BE49-F238E27FC236}">
                <a16:creationId xmlns:a16="http://schemas.microsoft.com/office/drawing/2014/main" id="{9E826AC9-94BF-D248-8609-2A56DCA6B73A}"/>
              </a:ext>
            </a:extLst>
          </p:cNvPr>
          <p:cNvPicPr>
            <a:picLocks noChangeAspect="1"/>
          </p:cNvPicPr>
          <p:nvPr/>
        </p:nvPicPr>
        <p:blipFill>
          <a:blip r:embed="rId2"/>
          <a:stretch>
            <a:fillRect/>
          </a:stretch>
        </p:blipFill>
        <p:spPr>
          <a:xfrm>
            <a:off x="1217573" y="1615887"/>
            <a:ext cx="9676905" cy="4354607"/>
          </a:xfrm>
          <a:prstGeom prst="rect">
            <a:avLst/>
          </a:prstGeom>
        </p:spPr>
      </p:pic>
    </p:spTree>
    <p:extLst>
      <p:ext uri="{BB962C8B-B14F-4D97-AF65-F5344CB8AC3E}">
        <p14:creationId xmlns:p14="http://schemas.microsoft.com/office/powerpoint/2010/main" val="209112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742950" lvl="0" indent="-742950">
              <a:buAutoNum type="arabicParenR"/>
            </a:pPr>
            <a:r>
              <a:rPr lang="fr-FR" sz="3200" b="1" dirty="0">
                <a:solidFill>
                  <a:schemeClr val="bg1"/>
                </a:solidFill>
              </a:rPr>
              <a:t>Représenter la communauté : le rôle central des </a:t>
            </a:r>
            <a:r>
              <a:rPr lang="fr-FR" sz="3200" b="1" i="1" dirty="0">
                <a:solidFill>
                  <a:schemeClr val="bg1"/>
                </a:solidFill>
              </a:rPr>
              <a:t>brass bands </a:t>
            </a:r>
            <a:r>
              <a:rPr lang="fr-FR" sz="3200" b="1" dirty="0">
                <a:solidFill>
                  <a:schemeClr val="bg1"/>
                </a:solidFill>
              </a:rPr>
              <a:t>dans la vie publique locale </a:t>
            </a:r>
          </a:p>
          <a:p>
            <a:pPr marL="0" indent="0">
              <a:buNone/>
            </a:pPr>
            <a:r>
              <a:rPr lang="en-GB" sz="4000" b="1" dirty="0">
                <a:solidFill>
                  <a:schemeClr val="bg1"/>
                </a:solidFill>
                <a:latin typeface="Helvetica" pitchFamily="2" charset="0"/>
              </a:rPr>
              <a:t>	c) </a:t>
            </a:r>
            <a:r>
              <a:rPr lang="en-GB" sz="3200" b="1" dirty="0">
                <a:solidFill>
                  <a:schemeClr val="bg1"/>
                </a:solidFill>
                <a:latin typeface="Helvetica" pitchFamily="2" charset="0"/>
              </a:rPr>
              <a:t>Processions funéraires </a:t>
            </a:r>
          </a:p>
          <a:p>
            <a:pPr marL="0" lvl="0" indent="0">
              <a:buNone/>
            </a:pPr>
            <a:endParaRPr lang="fr-FR" sz="3900" dirty="0">
              <a:solidFill>
                <a:schemeClr val="bg1"/>
              </a:solidFill>
            </a:endParaRPr>
          </a:p>
          <a:p>
            <a:pPr marL="0" indent="0" algn="just">
              <a:buNone/>
            </a:pPr>
            <a:r>
              <a:rPr lang="en-GB" dirty="0">
                <a:solidFill>
                  <a:schemeClr val="bg1"/>
                </a:solidFill>
                <a:latin typeface="Helvetica" pitchFamily="2" charset="0"/>
              </a:rPr>
              <a:t>“Gresford”/ “The Miners’ Hymn”, Robert Saint, 1936</a:t>
            </a:r>
          </a:p>
          <a:p>
            <a:pPr marL="0" indent="0" algn="just">
              <a:buNone/>
            </a:pPr>
            <a:endParaRPr lang="en-GB" dirty="0">
              <a:solidFill>
                <a:schemeClr val="bg1"/>
              </a:solidFill>
              <a:latin typeface="Helvetica" pitchFamily="2" charset="0"/>
            </a:endParaRPr>
          </a:p>
          <a:p>
            <a:pPr marL="0" indent="0" algn="just">
              <a:buNone/>
            </a:pPr>
            <a:r>
              <a:rPr lang="en-GB" dirty="0">
                <a:solidFill>
                  <a:schemeClr val="bg1"/>
                </a:solidFill>
                <a:latin typeface="Helvetica" pitchFamily="2" charset="0"/>
              </a:rPr>
              <a:t>Catastrophe de Gresford, 1934 </a:t>
            </a:r>
          </a:p>
          <a:p>
            <a:pPr marL="0" indent="0" algn="just">
              <a:buNone/>
            </a:pPr>
            <a:endParaRPr lang="en-GB" sz="3200" dirty="0">
              <a:solidFill>
                <a:schemeClr val="bg1"/>
              </a:solidFill>
              <a:latin typeface="Helvetica" pitchFamily="2" charset="0"/>
            </a:endParaRPr>
          </a:p>
          <a:p>
            <a:pPr marL="0" indent="0">
              <a:buNone/>
            </a:pPr>
            <a:r>
              <a:rPr lang="en-GB" sz="3200" dirty="0">
                <a:solidFill>
                  <a:schemeClr val="bg1"/>
                </a:solidFill>
                <a:latin typeface="Helvetica" pitchFamily="2" charset="0"/>
              </a:rPr>
              <a:t>“Gresford” </a:t>
            </a:r>
            <a:r>
              <a:rPr lang="en-US" sz="3200" dirty="0" err="1">
                <a:solidFill>
                  <a:schemeClr val="bg1"/>
                </a:solidFill>
                <a:latin typeface="Helvetica" pitchFamily="2" charset="0"/>
              </a:rPr>
              <a:t>joué</a:t>
            </a:r>
            <a:r>
              <a:rPr lang="en-US" sz="3200" dirty="0">
                <a:solidFill>
                  <a:schemeClr val="bg1"/>
                </a:solidFill>
                <a:latin typeface="Helvetica" pitchFamily="2" charset="0"/>
              </a:rPr>
              <a:t> par Black Dyke Band (non </a:t>
            </a:r>
            <a:r>
              <a:rPr lang="en-US" sz="3200" dirty="0" err="1">
                <a:solidFill>
                  <a:schemeClr val="bg1"/>
                </a:solidFill>
                <a:latin typeface="Helvetica" pitchFamily="2" charset="0"/>
              </a:rPr>
              <a:t>daté</a:t>
            </a:r>
            <a:r>
              <a:rPr lang="en-US" sz="3200" dirty="0">
                <a:solidFill>
                  <a:schemeClr val="bg1"/>
                </a:solidFill>
                <a:latin typeface="Helvetica" pitchFamily="2" charset="0"/>
              </a:rPr>
              <a:t>): </a:t>
            </a:r>
            <a:r>
              <a:rPr lang="en-US" sz="3200" u="sng" dirty="0">
                <a:solidFill>
                  <a:schemeClr val="bg1"/>
                </a:solidFill>
                <a:latin typeface="Helvetica" pitchFamily="2" charset="0"/>
                <a:hlinkClick r:id="rId2">
                  <a:extLst>
                    <a:ext uri="{A12FA001-AC4F-418D-AE19-62706E023703}">
                      <ahyp:hlinkClr xmlns:ahyp="http://schemas.microsoft.com/office/drawing/2018/hyperlinkcolor" val="tx"/>
                    </a:ext>
                  </a:extLst>
                </a:hlinkClick>
              </a:rPr>
              <a:t>https://www.youtube.com/watch?v=2BjdaMGaVLs&amp;t=107s</a:t>
            </a:r>
            <a:r>
              <a:rPr lang="en-US" sz="3200" dirty="0">
                <a:solidFill>
                  <a:schemeClr val="bg1"/>
                </a:solidFill>
                <a:latin typeface="Helvetica" pitchFamily="2" charset="0"/>
              </a:rPr>
              <a:t> </a:t>
            </a:r>
            <a:endParaRPr lang="fr-FR" sz="3200" dirty="0">
              <a:solidFill>
                <a:schemeClr val="bg1"/>
              </a:solidFill>
              <a:latin typeface="Helvetica" pitchFamily="2" charset="0"/>
            </a:endParaRPr>
          </a:p>
          <a:p>
            <a:pPr marL="0" indent="0" algn="just">
              <a:buNone/>
            </a:pP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204464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153429" y="0"/>
            <a:ext cx="11482465" cy="6408296"/>
          </a:xfrm>
        </p:spPr>
        <p:txBody>
          <a:bodyPr>
            <a:normAutofit/>
          </a:bodyPr>
          <a:lstStyle/>
          <a:p>
            <a:pPr marL="742950" lvl="0" indent="-742950">
              <a:buAutoNum type="arabicParenR"/>
            </a:pPr>
            <a:r>
              <a:rPr lang="fr-FR" b="1" dirty="0">
                <a:solidFill>
                  <a:schemeClr val="bg1"/>
                </a:solidFill>
              </a:rPr>
              <a:t>Représenter la communauté : le rôle central des </a:t>
            </a:r>
            <a:r>
              <a:rPr lang="fr-FR" b="1" i="1" dirty="0">
                <a:solidFill>
                  <a:schemeClr val="bg1"/>
                </a:solidFill>
              </a:rPr>
              <a:t>brass bands </a:t>
            </a:r>
            <a:r>
              <a:rPr lang="fr-FR" b="1" dirty="0">
                <a:solidFill>
                  <a:schemeClr val="bg1"/>
                </a:solidFill>
              </a:rPr>
              <a:t>dans la vie publique locale </a:t>
            </a:r>
          </a:p>
          <a:p>
            <a:pPr marL="0" indent="0">
              <a:buNone/>
            </a:pPr>
            <a:r>
              <a:rPr lang="en-GB" sz="3600" b="1" dirty="0">
                <a:solidFill>
                  <a:schemeClr val="bg1"/>
                </a:solidFill>
                <a:latin typeface="Helvetica" pitchFamily="2" charset="0"/>
              </a:rPr>
              <a:t>	c) </a:t>
            </a:r>
            <a:r>
              <a:rPr lang="en-GB" b="1" dirty="0">
                <a:solidFill>
                  <a:schemeClr val="bg1"/>
                </a:solidFill>
                <a:latin typeface="Helvetica" pitchFamily="2" charset="0"/>
              </a:rPr>
              <a:t>Processions funéraires </a:t>
            </a: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endParaRPr lang="en-GB" b="1" dirty="0">
              <a:solidFill>
                <a:schemeClr val="bg1"/>
              </a:solidFill>
              <a:latin typeface="Helvetica" pitchFamily="2" charset="0"/>
            </a:endParaRPr>
          </a:p>
          <a:p>
            <a:pPr marL="0" indent="0">
              <a:buNone/>
            </a:pPr>
            <a:r>
              <a:rPr lang="en-GB" b="1" dirty="0">
                <a:solidFill>
                  <a:schemeClr val="bg1"/>
                </a:solidFill>
                <a:latin typeface="Helvetica" pitchFamily="2" charset="0"/>
              </a:rPr>
              <a:t>  </a:t>
            </a:r>
            <a:r>
              <a:rPr lang="en-GB" b="1" i="1" dirty="0">
                <a:solidFill>
                  <a:schemeClr val="bg1"/>
                </a:solidFill>
                <a:latin typeface="Helvetica" pitchFamily="2" charset="0"/>
              </a:rPr>
              <a:t>Coal, </a:t>
            </a:r>
            <a:r>
              <a:rPr lang="en-GB" b="1" dirty="0">
                <a:solidFill>
                  <a:schemeClr val="bg1"/>
                </a:solidFill>
                <a:latin typeface="Helvetica" pitchFamily="2" charset="0"/>
              </a:rPr>
              <a:t>juillet 1951.</a:t>
            </a:r>
          </a:p>
          <a:p>
            <a:pPr marL="0" lvl="0" indent="0">
              <a:buNone/>
            </a:pPr>
            <a:endParaRPr lang="fr-FR" sz="3900" dirty="0">
              <a:solidFill>
                <a:schemeClr val="bg1"/>
              </a:solidFill>
            </a:endParaRPr>
          </a:p>
          <a:p>
            <a:pPr marL="0" indent="0" algn="just">
              <a:buNone/>
            </a:pPr>
            <a:endParaRPr lang="en-GB" sz="3200" b="1" dirty="0">
              <a:solidFill>
                <a:schemeClr val="bg1"/>
              </a:solidFill>
              <a:latin typeface="Helvetica" pitchFamily="2" charset="0"/>
            </a:endParaRPr>
          </a:p>
        </p:txBody>
      </p:sp>
      <p:pic>
        <p:nvPicPr>
          <p:cNvPr id="4" name="Image 3">
            <a:extLst>
              <a:ext uri="{FF2B5EF4-FFF2-40B4-BE49-F238E27FC236}">
                <a16:creationId xmlns:a16="http://schemas.microsoft.com/office/drawing/2014/main" id="{F4BBD47F-1013-3348-82E4-1207994A84FC}"/>
              </a:ext>
            </a:extLst>
          </p:cNvPr>
          <p:cNvPicPr>
            <a:picLocks noChangeAspect="1"/>
          </p:cNvPicPr>
          <p:nvPr/>
        </p:nvPicPr>
        <p:blipFill>
          <a:blip r:embed="rId2"/>
          <a:stretch>
            <a:fillRect/>
          </a:stretch>
        </p:blipFill>
        <p:spPr>
          <a:xfrm>
            <a:off x="6553199" y="551354"/>
            <a:ext cx="4563036" cy="6084048"/>
          </a:xfrm>
          <a:prstGeom prst="rect">
            <a:avLst/>
          </a:prstGeom>
        </p:spPr>
      </p:pic>
    </p:spTree>
    <p:extLst>
      <p:ext uri="{BB962C8B-B14F-4D97-AF65-F5344CB8AC3E}">
        <p14:creationId xmlns:p14="http://schemas.microsoft.com/office/powerpoint/2010/main" val="263048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5593B-47C3-6543-A07F-1B262D0E44B9}"/>
              </a:ext>
            </a:extLst>
          </p:cNvPr>
          <p:cNvSpPr>
            <a:spLocks noGrp="1"/>
          </p:cNvSpPr>
          <p:nvPr>
            <p:ph type="title"/>
          </p:nvPr>
        </p:nvSpPr>
        <p:spPr>
          <a:xfrm>
            <a:off x="242594" y="55984"/>
            <a:ext cx="11756571" cy="895739"/>
          </a:xfrm>
        </p:spPr>
        <p:txBody>
          <a:bodyPr>
            <a:normAutofit fontScale="90000"/>
          </a:bodyPr>
          <a:lstStyle/>
          <a:p>
            <a:r>
              <a:rPr lang="en-GB" sz="3200" b="1" i="1" dirty="0">
                <a:solidFill>
                  <a:schemeClr val="bg1"/>
                </a:solidFill>
                <a:latin typeface="Helvetica" pitchFamily="2" charset="0"/>
              </a:rPr>
              <a:t>Les </a:t>
            </a:r>
            <a:r>
              <a:rPr lang="en-GB" sz="3200" b="1" dirty="0">
                <a:solidFill>
                  <a:schemeClr val="bg1"/>
                </a:solidFill>
                <a:latin typeface="Helvetica" pitchFamily="2" charset="0"/>
              </a:rPr>
              <a:t>brass bands </a:t>
            </a:r>
            <a:r>
              <a:rPr lang="en-GB" sz="3200" b="1" i="1" dirty="0">
                <a:solidFill>
                  <a:schemeClr val="bg1"/>
                </a:solidFill>
                <a:latin typeface="Helvetica" pitchFamily="2" charset="0"/>
              </a:rPr>
              <a:t>miniers: un objet d’histoire sociale et politique</a:t>
            </a:r>
          </a:p>
        </p:txBody>
      </p:sp>
      <p:sp>
        <p:nvSpPr>
          <p:cNvPr id="4" name="Rectangle 3">
            <a:extLst>
              <a:ext uri="{FF2B5EF4-FFF2-40B4-BE49-F238E27FC236}">
                <a16:creationId xmlns:a16="http://schemas.microsoft.com/office/drawing/2014/main" id="{49D6CA8D-5ADD-5841-89EE-B17BE49F847D}"/>
              </a:ext>
            </a:extLst>
          </p:cNvPr>
          <p:cNvSpPr/>
          <p:nvPr/>
        </p:nvSpPr>
        <p:spPr>
          <a:xfrm>
            <a:off x="1130570" y="6396335"/>
            <a:ext cx="9980617" cy="461665"/>
          </a:xfrm>
          <a:prstGeom prst="rect">
            <a:avLst/>
          </a:prstGeom>
        </p:spPr>
        <p:txBody>
          <a:bodyPr wrap="none">
            <a:spAutoFit/>
          </a:bodyPr>
          <a:lstStyle/>
          <a:p>
            <a:r>
              <a:rPr lang="fr-FR" sz="2400" b="1" dirty="0">
                <a:solidFill>
                  <a:schemeClr val="bg1"/>
                </a:solidFill>
                <a:latin typeface="Helvetica" pitchFamily="2" charset="0"/>
              </a:rPr>
              <a:t>Le Cowdenbeath Silver Band, Fife, Écosse en 1910 (source privée).</a:t>
            </a:r>
            <a:endParaRPr lang="en-GB" sz="2400" b="1" dirty="0">
              <a:solidFill>
                <a:schemeClr val="bg1"/>
              </a:solidFill>
              <a:latin typeface="Helvetica" pitchFamily="2" charset="0"/>
            </a:endParaRPr>
          </a:p>
        </p:txBody>
      </p:sp>
      <p:pic>
        <p:nvPicPr>
          <p:cNvPr id="5" name="Image 4">
            <a:extLst>
              <a:ext uri="{FF2B5EF4-FFF2-40B4-BE49-F238E27FC236}">
                <a16:creationId xmlns:a16="http://schemas.microsoft.com/office/drawing/2014/main" id="{1C696E0C-5DED-5147-AA22-8C30A7F994FD}"/>
              </a:ext>
            </a:extLst>
          </p:cNvPr>
          <p:cNvPicPr>
            <a:picLocks noChangeAspect="1"/>
          </p:cNvPicPr>
          <p:nvPr/>
        </p:nvPicPr>
        <p:blipFill>
          <a:blip r:embed="rId2"/>
          <a:stretch>
            <a:fillRect/>
          </a:stretch>
        </p:blipFill>
        <p:spPr>
          <a:xfrm>
            <a:off x="1376308" y="909032"/>
            <a:ext cx="9489142" cy="5377180"/>
          </a:xfrm>
          <a:prstGeom prst="rect">
            <a:avLst/>
          </a:prstGeom>
        </p:spPr>
      </p:pic>
    </p:spTree>
    <p:extLst>
      <p:ext uri="{BB962C8B-B14F-4D97-AF65-F5344CB8AC3E}">
        <p14:creationId xmlns:p14="http://schemas.microsoft.com/office/powerpoint/2010/main" val="358752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742950" lvl="0" indent="-742950">
              <a:buAutoNum type="arabicParenR"/>
            </a:pPr>
            <a:r>
              <a:rPr lang="fr-FR" sz="3200" b="1" dirty="0">
                <a:solidFill>
                  <a:schemeClr val="bg1"/>
                </a:solidFill>
              </a:rPr>
              <a:t>Représenter la communauté : le rôle central des </a:t>
            </a:r>
            <a:r>
              <a:rPr lang="fr-FR" sz="3200" b="1" i="1" dirty="0">
                <a:solidFill>
                  <a:schemeClr val="bg1"/>
                </a:solidFill>
              </a:rPr>
              <a:t>brass bands </a:t>
            </a:r>
            <a:r>
              <a:rPr lang="fr-FR" sz="3200" b="1" dirty="0">
                <a:solidFill>
                  <a:schemeClr val="bg1"/>
                </a:solidFill>
              </a:rPr>
              <a:t>dans la vie publique locale </a:t>
            </a:r>
          </a:p>
          <a:p>
            <a:pPr marL="0" indent="0">
              <a:buNone/>
            </a:pPr>
            <a:r>
              <a:rPr lang="en-GB" sz="4000" b="1" dirty="0">
                <a:solidFill>
                  <a:schemeClr val="bg1"/>
                </a:solidFill>
                <a:latin typeface="Helvetica" pitchFamily="2" charset="0"/>
              </a:rPr>
              <a:t>	c) </a:t>
            </a:r>
            <a:r>
              <a:rPr lang="en-GB" sz="3200" b="1" dirty="0">
                <a:solidFill>
                  <a:schemeClr val="bg1"/>
                </a:solidFill>
                <a:latin typeface="Helvetica" pitchFamily="2" charset="0"/>
              </a:rPr>
              <a:t>Processions funéraires </a:t>
            </a:r>
          </a:p>
          <a:p>
            <a:pPr marL="0" lvl="0" indent="0">
              <a:buNone/>
            </a:pPr>
            <a:endParaRPr lang="fr-FR" sz="3900" dirty="0">
              <a:solidFill>
                <a:schemeClr val="bg1"/>
              </a:solidFill>
            </a:endParaRPr>
          </a:p>
          <a:p>
            <a:pPr marL="0" indent="0">
              <a:buNone/>
            </a:pPr>
            <a:r>
              <a:rPr lang="en-GB" i="1" dirty="0">
                <a:solidFill>
                  <a:schemeClr val="bg1"/>
                </a:solidFill>
              </a:rPr>
              <a:t>“The music was more than the sound that came from the instruments. It was the sorrow watching folk, the sorrow of a community. On the crimson banner there was the black drape of mourning, carried aloft as they carry their triumphs, but carried with a deeper pride.</a:t>
            </a:r>
            <a:endParaRPr lang="fr-FR" dirty="0">
              <a:solidFill>
                <a:schemeClr val="bg1"/>
              </a:solidFill>
            </a:endParaRPr>
          </a:p>
          <a:p>
            <a:pPr marL="0" indent="0">
              <a:buNone/>
            </a:pPr>
            <a:r>
              <a:rPr lang="en-GB" i="1" dirty="0">
                <a:solidFill>
                  <a:schemeClr val="bg1"/>
                </a:solidFill>
              </a:rPr>
              <a:t>Following the deep throb of the music and the tramp of marching feet came three hearses with the bodies of men who had grown up with band and banner, who had marched behind them with the same pride.”</a:t>
            </a:r>
          </a:p>
          <a:p>
            <a:pPr marL="0" indent="0">
              <a:buNone/>
            </a:pPr>
            <a:endParaRPr lang="en-GB" i="1" dirty="0">
              <a:solidFill>
                <a:schemeClr val="bg1"/>
              </a:solidFill>
            </a:endParaRPr>
          </a:p>
          <a:p>
            <a:pPr marL="0" indent="0" algn="r">
              <a:buNone/>
            </a:pPr>
            <a:r>
              <a:rPr lang="en-GB" dirty="0">
                <a:solidFill>
                  <a:schemeClr val="bg1"/>
                </a:solidFill>
              </a:rPr>
              <a:t>Sid Chaplin, </a:t>
            </a:r>
            <a:r>
              <a:rPr lang="en-GB" i="1" dirty="0">
                <a:solidFill>
                  <a:schemeClr val="bg1"/>
                </a:solidFill>
              </a:rPr>
              <a:t>Coal, </a:t>
            </a:r>
            <a:r>
              <a:rPr lang="en-GB" dirty="0">
                <a:solidFill>
                  <a:schemeClr val="bg1"/>
                </a:solidFill>
              </a:rPr>
              <a:t>juillet 1951.</a:t>
            </a:r>
            <a:endParaRPr lang="fr-FR" dirty="0">
              <a:solidFill>
                <a:schemeClr val="bg1"/>
              </a:solidFill>
            </a:endParaRPr>
          </a:p>
          <a:p>
            <a:pPr marL="0" indent="0" algn="just">
              <a:buNone/>
            </a:pP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302573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indent="0" algn="just">
              <a:buNone/>
            </a:pPr>
            <a:r>
              <a:rPr lang="en-GB" i="1" dirty="0">
                <a:solidFill>
                  <a:schemeClr val="bg1"/>
                </a:solidFill>
                <a:latin typeface="Helvetica" pitchFamily="2" charset="0"/>
              </a:rPr>
              <a:t>	</a:t>
            </a:r>
            <a:r>
              <a:rPr lang="en-GB" sz="2400" i="1" dirty="0">
                <a:solidFill>
                  <a:schemeClr val="bg1"/>
                </a:solidFill>
                <a:latin typeface="Helvetica" pitchFamily="2" charset="0"/>
              </a:rPr>
              <a:t>Les </a:t>
            </a:r>
            <a:r>
              <a:rPr lang="en-GB" sz="2400" dirty="0">
                <a:solidFill>
                  <a:schemeClr val="bg1"/>
                </a:solidFill>
                <a:latin typeface="Helvetica" pitchFamily="2" charset="0"/>
              </a:rPr>
              <a:t>brass bands </a:t>
            </a:r>
            <a:r>
              <a:rPr lang="en-GB" sz="2400" i="1" dirty="0">
                <a:solidFill>
                  <a:schemeClr val="bg1"/>
                </a:solidFill>
                <a:latin typeface="Helvetica" pitchFamily="2" charset="0"/>
              </a:rPr>
              <a:t>miniers: vitrines de l’industrie nationalisée</a:t>
            </a:r>
          </a:p>
          <a:p>
            <a:pPr marL="0" indent="0" algn="just">
              <a:buNone/>
            </a:pPr>
            <a:endParaRPr lang="en-GB" i="1" dirty="0">
              <a:solidFill>
                <a:schemeClr val="bg1"/>
              </a:solidFill>
              <a:latin typeface="Helvetica" pitchFamily="2" charset="0"/>
            </a:endParaRPr>
          </a:p>
        </p:txBody>
      </p:sp>
      <p:pic>
        <p:nvPicPr>
          <p:cNvPr id="4" name="Picture 3">
            <a:extLst>
              <a:ext uri="{FF2B5EF4-FFF2-40B4-BE49-F238E27FC236}">
                <a16:creationId xmlns:a16="http://schemas.microsoft.com/office/drawing/2014/main" id="{FDCCA281-A789-6044-9003-E4437C7B1206}"/>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brightnessContrast bright="20000" contrast="20000"/>
                    </a14:imgEffect>
                  </a14:imgLayer>
                </a14:imgProps>
              </a:ext>
            </a:extLst>
          </a:blip>
          <a:srcRect l="29104" t="23558" r="30565" b="18187"/>
          <a:stretch/>
        </p:blipFill>
        <p:spPr>
          <a:xfrm>
            <a:off x="783678" y="1591292"/>
            <a:ext cx="5510151" cy="4476997"/>
          </a:xfrm>
          <a:prstGeom prst="rect">
            <a:avLst/>
          </a:prstGeom>
        </p:spPr>
      </p:pic>
      <p:sp>
        <p:nvSpPr>
          <p:cNvPr id="5" name="Rectangle 4">
            <a:extLst>
              <a:ext uri="{FF2B5EF4-FFF2-40B4-BE49-F238E27FC236}">
                <a16:creationId xmlns:a16="http://schemas.microsoft.com/office/drawing/2014/main" id="{5BE46A55-EB8C-F64B-B998-C03BDEE68280}"/>
              </a:ext>
            </a:extLst>
          </p:cNvPr>
          <p:cNvSpPr/>
          <p:nvPr/>
        </p:nvSpPr>
        <p:spPr>
          <a:xfrm>
            <a:off x="314794" y="6158158"/>
            <a:ext cx="11978640" cy="400110"/>
          </a:xfrm>
          <a:prstGeom prst="rect">
            <a:avLst/>
          </a:prstGeom>
        </p:spPr>
        <p:txBody>
          <a:bodyPr wrap="square">
            <a:spAutoFit/>
          </a:bodyPr>
          <a:lstStyle/>
          <a:p>
            <a:pPr algn="just"/>
            <a:r>
              <a:rPr lang="en-GB" sz="2000" i="1" dirty="0">
                <a:solidFill>
                  <a:schemeClr val="bg1"/>
                </a:solidFill>
                <a:latin typeface="Helvetica" pitchFamily="2" charset="0"/>
                <a:ea typeface="Calibri" panose="020F0502020204030204" pitchFamily="34" charset="0"/>
              </a:rPr>
              <a:t>Coal, </a:t>
            </a:r>
            <a:r>
              <a:rPr lang="en-GB" sz="2000" dirty="0">
                <a:solidFill>
                  <a:schemeClr val="bg1"/>
                </a:solidFill>
                <a:latin typeface="Helvetica" pitchFamily="2" charset="0"/>
                <a:ea typeface="Calibri" panose="020F0502020204030204" pitchFamily="34" charset="0"/>
              </a:rPr>
              <a:t>mai 1946 p. 6, NCM Online Digitised Collection (1947-1960): http://www.ncmonline.org.</a:t>
            </a:r>
            <a:r>
              <a:rPr lang="fr-FR" sz="2000" dirty="0">
                <a:solidFill>
                  <a:schemeClr val="bg1"/>
                </a:solidFill>
                <a:latin typeface="Helvetica" pitchFamily="2" charset="0"/>
              </a:rPr>
              <a:t> </a:t>
            </a:r>
            <a:endParaRPr lang="en-GB" sz="2000" dirty="0">
              <a:solidFill>
                <a:schemeClr val="bg1"/>
              </a:solidFill>
              <a:latin typeface="Helvetica" pitchFamily="2" charset="0"/>
            </a:endParaRPr>
          </a:p>
        </p:txBody>
      </p:sp>
      <p:sp>
        <p:nvSpPr>
          <p:cNvPr id="6" name="Rectangle 5">
            <a:extLst>
              <a:ext uri="{FF2B5EF4-FFF2-40B4-BE49-F238E27FC236}">
                <a16:creationId xmlns:a16="http://schemas.microsoft.com/office/drawing/2014/main" id="{2E0A00DA-E404-5D43-98A2-7FE73C440896}"/>
              </a:ext>
            </a:extLst>
          </p:cNvPr>
          <p:cNvSpPr/>
          <p:nvPr/>
        </p:nvSpPr>
        <p:spPr>
          <a:xfrm>
            <a:off x="6541917" y="2414170"/>
            <a:ext cx="5503430" cy="523220"/>
          </a:xfrm>
          <a:prstGeom prst="rect">
            <a:avLst/>
          </a:prstGeom>
        </p:spPr>
        <p:txBody>
          <a:bodyPr wrap="none">
            <a:spAutoFit/>
          </a:bodyPr>
          <a:lstStyle/>
          <a:p>
            <a:r>
              <a:rPr lang="en-GB" sz="2800" i="1" dirty="0">
                <a:solidFill>
                  <a:schemeClr val="bg1"/>
                </a:solidFill>
                <a:latin typeface="Helvetica" pitchFamily="2" charset="0"/>
              </a:rPr>
              <a:t>National Coal Board </a:t>
            </a:r>
            <a:r>
              <a:rPr lang="en-GB" sz="2800" dirty="0">
                <a:solidFill>
                  <a:schemeClr val="bg1"/>
                </a:solidFill>
                <a:latin typeface="Helvetica" pitchFamily="2" charset="0"/>
              </a:rPr>
              <a:t>(NCB, 1947)</a:t>
            </a:r>
          </a:p>
        </p:txBody>
      </p:sp>
    </p:spTree>
    <p:extLst>
      <p:ext uri="{BB962C8B-B14F-4D97-AF65-F5344CB8AC3E}">
        <p14:creationId xmlns:p14="http://schemas.microsoft.com/office/powerpoint/2010/main" val="23127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indent="0" algn="just">
              <a:buNone/>
            </a:pPr>
            <a:endParaRPr lang="en-GB" i="1" dirty="0">
              <a:solidFill>
                <a:schemeClr val="bg1"/>
              </a:solidFill>
              <a:latin typeface="Helvetica" pitchFamily="2" charset="0"/>
            </a:endParaRPr>
          </a:p>
        </p:txBody>
      </p:sp>
      <p:sp>
        <p:nvSpPr>
          <p:cNvPr id="5" name="Rectangle 4">
            <a:extLst>
              <a:ext uri="{FF2B5EF4-FFF2-40B4-BE49-F238E27FC236}">
                <a16:creationId xmlns:a16="http://schemas.microsoft.com/office/drawing/2014/main" id="{5BE46A55-EB8C-F64B-B998-C03BDEE68280}"/>
              </a:ext>
            </a:extLst>
          </p:cNvPr>
          <p:cNvSpPr/>
          <p:nvPr/>
        </p:nvSpPr>
        <p:spPr>
          <a:xfrm>
            <a:off x="314794" y="6329548"/>
            <a:ext cx="11978640" cy="400110"/>
          </a:xfrm>
          <a:prstGeom prst="rect">
            <a:avLst/>
          </a:prstGeom>
        </p:spPr>
        <p:txBody>
          <a:bodyPr wrap="square">
            <a:spAutoFit/>
          </a:bodyPr>
          <a:lstStyle/>
          <a:p>
            <a:pPr algn="just"/>
            <a:r>
              <a:rPr lang="en-GB" sz="2000" i="1" dirty="0">
                <a:solidFill>
                  <a:schemeClr val="bg1"/>
                </a:solidFill>
                <a:latin typeface="Helvetica" pitchFamily="2" charset="0"/>
                <a:ea typeface="Calibri" panose="020F0502020204030204" pitchFamily="34" charset="0"/>
              </a:rPr>
              <a:t>Coal, </a:t>
            </a:r>
            <a:r>
              <a:rPr lang="en-GB" sz="2000" dirty="0">
                <a:solidFill>
                  <a:schemeClr val="bg1"/>
                </a:solidFill>
                <a:latin typeface="Helvetica" pitchFamily="2" charset="0"/>
                <a:ea typeface="Calibri" panose="020F0502020204030204" pitchFamily="34" charset="0"/>
              </a:rPr>
              <a:t>septembre 1947, NCM Online Digitised Collection (1947-1960): http://www.ncmonline.org.</a:t>
            </a:r>
            <a:r>
              <a:rPr lang="fr-FR" sz="2000" dirty="0">
                <a:solidFill>
                  <a:schemeClr val="bg1"/>
                </a:solidFill>
                <a:latin typeface="Helvetica" pitchFamily="2" charset="0"/>
              </a:rPr>
              <a:t> </a:t>
            </a:r>
            <a:endParaRPr lang="en-GB" sz="2000" dirty="0">
              <a:solidFill>
                <a:schemeClr val="bg1"/>
              </a:solidFill>
              <a:latin typeface="Helvetica" pitchFamily="2" charset="0"/>
            </a:endParaRPr>
          </a:p>
        </p:txBody>
      </p:sp>
      <p:pic>
        <p:nvPicPr>
          <p:cNvPr id="7" name="Picture 4">
            <a:extLst>
              <a:ext uri="{FF2B5EF4-FFF2-40B4-BE49-F238E27FC236}">
                <a16:creationId xmlns:a16="http://schemas.microsoft.com/office/drawing/2014/main" id="{E9C21FD2-9675-6044-9054-6DA0E0433A8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rcRect l="34971" t="17604" r="37651" b="17993"/>
          <a:stretch/>
        </p:blipFill>
        <p:spPr>
          <a:xfrm>
            <a:off x="3449157" y="239841"/>
            <a:ext cx="4619778" cy="6089707"/>
          </a:xfrm>
          <a:prstGeom prst="rect">
            <a:avLst/>
          </a:prstGeom>
        </p:spPr>
      </p:pic>
    </p:spTree>
    <p:extLst>
      <p:ext uri="{BB962C8B-B14F-4D97-AF65-F5344CB8AC3E}">
        <p14:creationId xmlns:p14="http://schemas.microsoft.com/office/powerpoint/2010/main" val="194112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314794" y="239841"/>
            <a:ext cx="11482465" cy="6408296"/>
          </a:xfrm>
        </p:spPr>
        <p:txBody>
          <a:bodyPr>
            <a:normAutofit/>
          </a:bodyPr>
          <a:lstStyle/>
          <a:p>
            <a:pPr marL="0" indent="0" algn="just">
              <a:buNone/>
            </a:pPr>
            <a:endParaRPr lang="en-GB" i="1" dirty="0">
              <a:solidFill>
                <a:schemeClr val="bg1"/>
              </a:solidFill>
              <a:latin typeface="Helvetica" pitchFamily="2" charset="0"/>
            </a:endParaRPr>
          </a:p>
        </p:txBody>
      </p:sp>
      <p:sp>
        <p:nvSpPr>
          <p:cNvPr id="5" name="Rectangle 4">
            <a:extLst>
              <a:ext uri="{FF2B5EF4-FFF2-40B4-BE49-F238E27FC236}">
                <a16:creationId xmlns:a16="http://schemas.microsoft.com/office/drawing/2014/main" id="{5BE46A55-EB8C-F64B-B998-C03BDEE68280}"/>
              </a:ext>
            </a:extLst>
          </p:cNvPr>
          <p:cNvSpPr/>
          <p:nvPr/>
        </p:nvSpPr>
        <p:spPr>
          <a:xfrm>
            <a:off x="314794" y="6329548"/>
            <a:ext cx="11978640" cy="523220"/>
          </a:xfrm>
          <a:prstGeom prst="rect">
            <a:avLst/>
          </a:prstGeom>
        </p:spPr>
        <p:txBody>
          <a:bodyPr wrap="square">
            <a:spAutoFit/>
          </a:bodyPr>
          <a:lstStyle/>
          <a:p>
            <a:pPr algn="ctr"/>
            <a:r>
              <a:rPr lang="fr-FR" sz="2800" dirty="0">
                <a:solidFill>
                  <a:schemeClr val="bg1"/>
                </a:solidFill>
                <a:latin typeface="Helvetica" pitchFamily="2" charset="0"/>
              </a:rPr>
              <a:t>Dalmellington Band, 1947</a:t>
            </a:r>
            <a:endParaRPr lang="en-GB" sz="2800" dirty="0">
              <a:solidFill>
                <a:schemeClr val="bg1"/>
              </a:solidFill>
              <a:latin typeface="Helvetica" pitchFamily="2" charset="0"/>
            </a:endParaRPr>
          </a:p>
        </p:txBody>
      </p:sp>
      <p:pic>
        <p:nvPicPr>
          <p:cNvPr id="4" name="Image 3">
            <a:extLst>
              <a:ext uri="{FF2B5EF4-FFF2-40B4-BE49-F238E27FC236}">
                <a16:creationId xmlns:a16="http://schemas.microsoft.com/office/drawing/2014/main" id="{F94A7FD6-FD97-8146-A3F5-DDE04A1995DA}"/>
              </a:ext>
            </a:extLst>
          </p:cNvPr>
          <p:cNvPicPr>
            <a:picLocks noChangeAspect="1"/>
          </p:cNvPicPr>
          <p:nvPr/>
        </p:nvPicPr>
        <p:blipFill>
          <a:blip r:embed="rId2"/>
          <a:stretch>
            <a:fillRect/>
          </a:stretch>
        </p:blipFill>
        <p:spPr>
          <a:xfrm>
            <a:off x="2269184" y="333186"/>
            <a:ext cx="7573684" cy="5903018"/>
          </a:xfrm>
          <a:prstGeom prst="rect">
            <a:avLst/>
          </a:prstGeom>
        </p:spPr>
      </p:pic>
    </p:spTree>
    <p:extLst>
      <p:ext uri="{BB962C8B-B14F-4D97-AF65-F5344CB8AC3E}">
        <p14:creationId xmlns:p14="http://schemas.microsoft.com/office/powerpoint/2010/main" val="363420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A491BD-6D96-A64D-8AAC-4B69D25135AD}"/>
              </a:ext>
            </a:extLst>
          </p:cNvPr>
          <p:cNvSpPr>
            <a:spLocks noGrp="1"/>
          </p:cNvSpPr>
          <p:nvPr>
            <p:ph idx="1"/>
          </p:nvPr>
        </p:nvSpPr>
        <p:spPr>
          <a:xfrm>
            <a:off x="287498" y="117010"/>
            <a:ext cx="11482465" cy="6638631"/>
          </a:xfrm>
        </p:spPr>
        <p:txBody>
          <a:bodyPr>
            <a:normAutofit/>
          </a:bodyPr>
          <a:lstStyle/>
          <a:p>
            <a:pPr marL="0" indent="0" algn="just">
              <a:buNone/>
            </a:pPr>
            <a:r>
              <a:rPr lang="en-GB" sz="2400" i="1" dirty="0">
                <a:solidFill>
                  <a:schemeClr val="bg1"/>
                </a:solidFill>
                <a:latin typeface="Helvetica" pitchFamily="2" charset="0"/>
              </a:rPr>
              <a:t>	</a:t>
            </a:r>
            <a:r>
              <a:rPr lang="en-GB" sz="2000" i="1" dirty="0">
                <a:solidFill>
                  <a:schemeClr val="bg1"/>
                </a:solidFill>
                <a:latin typeface="Helvetica" pitchFamily="2" charset="0"/>
              </a:rPr>
              <a:t>Les </a:t>
            </a:r>
            <a:r>
              <a:rPr lang="en-GB" sz="2000" dirty="0">
                <a:solidFill>
                  <a:schemeClr val="bg1"/>
                </a:solidFill>
                <a:latin typeface="Helvetica" pitchFamily="2" charset="0"/>
              </a:rPr>
              <a:t>brass bands </a:t>
            </a:r>
            <a:r>
              <a:rPr lang="en-GB" sz="2000" i="1" dirty="0">
                <a:solidFill>
                  <a:schemeClr val="bg1"/>
                </a:solidFill>
                <a:latin typeface="Helvetica" pitchFamily="2" charset="0"/>
              </a:rPr>
              <a:t>miniers: vitrines de l’industrie nationalisée</a:t>
            </a:r>
          </a:p>
        </p:txBody>
      </p:sp>
      <p:pic>
        <p:nvPicPr>
          <p:cNvPr id="6" name="Picture 3">
            <a:extLst>
              <a:ext uri="{FF2B5EF4-FFF2-40B4-BE49-F238E27FC236}">
                <a16:creationId xmlns:a16="http://schemas.microsoft.com/office/drawing/2014/main" id="{E0F2542E-0686-0D49-A75E-6F8CCE20DBDE}"/>
              </a:ext>
            </a:extLst>
          </p:cNvPr>
          <p:cNvPicPr>
            <a:picLocks noChangeAspect="1"/>
          </p:cNvPicPr>
          <p:nvPr/>
        </p:nvPicPr>
        <p:blipFill rotWithShape="1">
          <a:blip r:embed="rId2"/>
          <a:srcRect l="31052" t="16544" r="33089" b="14117"/>
          <a:stretch/>
        </p:blipFill>
        <p:spPr>
          <a:xfrm>
            <a:off x="6605517" y="1675926"/>
            <a:ext cx="4312693" cy="4690753"/>
          </a:xfrm>
          <a:prstGeom prst="rect">
            <a:avLst/>
          </a:prstGeom>
        </p:spPr>
      </p:pic>
      <p:sp>
        <p:nvSpPr>
          <p:cNvPr id="2" name="Rectangle 1">
            <a:extLst>
              <a:ext uri="{FF2B5EF4-FFF2-40B4-BE49-F238E27FC236}">
                <a16:creationId xmlns:a16="http://schemas.microsoft.com/office/drawing/2014/main" id="{DDCCEE9C-09A2-8A40-AE5C-957993A571B4}"/>
              </a:ext>
            </a:extLst>
          </p:cNvPr>
          <p:cNvSpPr/>
          <p:nvPr/>
        </p:nvSpPr>
        <p:spPr>
          <a:xfrm>
            <a:off x="794803" y="1797670"/>
            <a:ext cx="4759252" cy="523220"/>
          </a:xfrm>
          <a:prstGeom prst="rect">
            <a:avLst/>
          </a:prstGeom>
        </p:spPr>
        <p:txBody>
          <a:bodyPr wrap="none">
            <a:spAutoFit/>
          </a:bodyPr>
          <a:lstStyle/>
          <a:p>
            <a:pPr algn="just"/>
            <a:r>
              <a:rPr lang="fr-FR" sz="2800" b="1" i="1" dirty="0">
                <a:solidFill>
                  <a:schemeClr val="bg1"/>
                </a:solidFill>
                <a:latin typeface="Helvetica" pitchFamily="2" charset="0"/>
              </a:rPr>
              <a:t>Durham Miners’ Gala, </a:t>
            </a:r>
            <a:r>
              <a:rPr lang="fr-FR" sz="2800" b="1" dirty="0">
                <a:solidFill>
                  <a:schemeClr val="bg1"/>
                </a:solidFill>
                <a:latin typeface="Helvetica" pitchFamily="2" charset="0"/>
              </a:rPr>
              <a:t>1947</a:t>
            </a:r>
          </a:p>
        </p:txBody>
      </p:sp>
      <p:sp>
        <p:nvSpPr>
          <p:cNvPr id="4" name="Rectangle 3">
            <a:extLst>
              <a:ext uri="{FF2B5EF4-FFF2-40B4-BE49-F238E27FC236}">
                <a16:creationId xmlns:a16="http://schemas.microsoft.com/office/drawing/2014/main" id="{FAE15207-2EA1-C743-9D79-E7ED1E52921D}"/>
              </a:ext>
            </a:extLst>
          </p:cNvPr>
          <p:cNvSpPr/>
          <p:nvPr/>
        </p:nvSpPr>
        <p:spPr>
          <a:xfrm>
            <a:off x="287498" y="2697660"/>
            <a:ext cx="6140598" cy="2677656"/>
          </a:xfrm>
          <a:prstGeom prst="rect">
            <a:avLst/>
          </a:prstGeom>
        </p:spPr>
        <p:txBody>
          <a:bodyPr wrap="square">
            <a:spAutoFit/>
          </a:bodyPr>
          <a:lstStyle/>
          <a:p>
            <a:r>
              <a:rPr lang="fr-FR" sz="2800" dirty="0">
                <a:solidFill>
                  <a:schemeClr val="bg1"/>
                </a:solidFill>
              </a:rPr>
              <a:t>« </a:t>
            </a:r>
            <a:r>
              <a:rPr lang="fr-FR" sz="2800" i="1" dirty="0">
                <a:solidFill>
                  <a:schemeClr val="bg1"/>
                </a:solidFill>
              </a:rPr>
              <a:t>A band struck up the sad melody of a hymn in honour of dead miners. </a:t>
            </a:r>
            <a:r>
              <a:rPr lang="en-GB" sz="2800" i="1" dirty="0">
                <a:solidFill>
                  <a:schemeClr val="bg1"/>
                </a:solidFill>
              </a:rPr>
              <a:t>Heads were bared. There was a silence when singing ceased.</a:t>
            </a:r>
            <a:r>
              <a:rPr lang="en-GB" sz="2800" dirty="0">
                <a:solidFill>
                  <a:schemeClr val="bg1"/>
                </a:solidFill>
              </a:rPr>
              <a:t> »</a:t>
            </a:r>
          </a:p>
          <a:p>
            <a:endParaRPr lang="en-GB" sz="2800" dirty="0">
              <a:solidFill>
                <a:schemeClr val="bg1"/>
              </a:solidFill>
            </a:endParaRPr>
          </a:p>
          <a:p>
            <a:r>
              <a:rPr lang="en-GB" sz="2800" u="sng" dirty="0">
                <a:solidFill>
                  <a:schemeClr val="bg1"/>
                </a:solidFill>
              </a:rPr>
              <a:t>Source:</a:t>
            </a:r>
            <a:r>
              <a:rPr lang="en-GB" sz="2800" dirty="0">
                <a:solidFill>
                  <a:schemeClr val="bg1"/>
                </a:solidFill>
              </a:rPr>
              <a:t> </a:t>
            </a:r>
            <a:r>
              <a:rPr lang="en-GB" sz="2800" i="1" dirty="0">
                <a:solidFill>
                  <a:schemeClr val="bg1"/>
                </a:solidFill>
              </a:rPr>
              <a:t>Coal, </a:t>
            </a:r>
            <a:r>
              <a:rPr lang="en-GB" sz="2800" dirty="0">
                <a:solidFill>
                  <a:schemeClr val="bg1"/>
                </a:solidFill>
              </a:rPr>
              <a:t>September 1947, p. 21</a:t>
            </a:r>
            <a:endParaRPr lang="en-GB" sz="1600" u="sng" dirty="0">
              <a:solidFill>
                <a:schemeClr val="bg1"/>
              </a:solidFill>
            </a:endParaRPr>
          </a:p>
        </p:txBody>
      </p:sp>
    </p:spTree>
    <p:extLst>
      <p:ext uri="{BB962C8B-B14F-4D97-AF65-F5344CB8AC3E}">
        <p14:creationId xmlns:p14="http://schemas.microsoft.com/office/powerpoint/2010/main" val="390750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9972" y="5775246"/>
            <a:ext cx="6400800" cy="772510"/>
          </a:xfrm>
        </p:spPr>
        <p:txBody>
          <a:bodyPr>
            <a:normAutofit fontScale="77500" lnSpcReduction="20000"/>
          </a:bodyPr>
          <a:lstStyle/>
          <a:p>
            <a:pPr marL="0" indent="0">
              <a:buNone/>
            </a:pPr>
            <a:endParaRPr lang="en-GB" sz="2400" b="1" i="1" dirty="0"/>
          </a:p>
          <a:p>
            <a:pPr marL="0" indent="0" algn="just">
              <a:buNone/>
            </a:pPr>
            <a:r>
              <a:rPr lang="en-GB" sz="2000" dirty="0">
                <a:solidFill>
                  <a:schemeClr val="bg1"/>
                </a:solidFill>
                <a:latin typeface="Helvetica" pitchFamily="2" charset="0"/>
              </a:rPr>
              <a:t>National Mining Museum Scotland, Newtongrange, Programme du </a:t>
            </a:r>
            <a:r>
              <a:rPr lang="en-GB" sz="2000" i="1" dirty="0">
                <a:solidFill>
                  <a:schemeClr val="bg1"/>
                </a:solidFill>
                <a:latin typeface="Helvetica" pitchFamily="2" charset="0"/>
              </a:rPr>
              <a:t>Scottish Miners’ Gala Day, </a:t>
            </a:r>
            <a:r>
              <a:rPr lang="en-GB" sz="2000" dirty="0">
                <a:solidFill>
                  <a:schemeClr val="bg1"/>
                </a:solidFill>
                <a:latin typeface="Helvetica" pitchFamily="2" charset="0"/>
              </a:rPr>
              <a:t>1951. </a:t>
            </a:r>
          </a:p>
          <a:p>
            <a:pPr marL="0" indent="0">
              <a:buNone/>
            </a:pPr>
            <a:endParaRPr lang="en-GB" sz="2400" dirty="0"/>
          </a:p>
        </p:txBody>
      </p:sp>
      <p:pic>
        <p:nvPicPr>
          <p:cNvPr id="1026" name="Picture 2" descr="C:\Users\Guest123\Downloads\Scottish Gala Day Programme_1951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38" b="5886"/>
          <a:stretch/>
        </p:blipFill>
        <p:spPr bwMode="auto">
          <a:xfrm rot="5400000">
            <a:off x="-668362" y="1372708"/>
            <a:ext cx="6190891" cy="4159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9972" y="1103587"/>
            <a:ext cx="7522028" cy="584775"/>
          </a:xfrm>
          <a:prstGeom prst="rect">
            <a:avLst/>
          </a:prstGeom>
          <a:noFill/>
        </p:spPr>
        <p:txBody>
          <a:bodyPr wrap="square" rtlCol="0">
            <a:spAutoFit/>
          </a:bodyPr>
          <a:lstStyle/>
          <a:p>
            <a:pPr algn="just"/>
            <a:r>
              <a:rPr lang="en-GB" sz="3200" b="1" dirty="0">
                <a:solidFill>
                  <a:schemeClr val="bg1"/>
                </a:solidFill>
                <a:latin typeface="Helvetica" pitchFamily="2" charset="0"/>
              </a:rPr>
              <a:t>Le </a:t>
            </a:r>
            <a:r>
              <a:rPr lang="en-GB" sz="3200" b="1" i="1" dirty="0">
                <a:solidFill>
                  <a:schemeClr val="bg1"/>
                </a:solidFill>
                <a:latin typeface="Helvetica" pitchFamily="2" charset="0"/>
              </a:rPr>
              <a:t>Scottish Miners’ Gala </a:t>
            </a:r>
            <a:endParaRPr lang="en-GB" sz="3200" b="1" dirty="0">
              <a:solidFill>
                <a:schemeClr val="bg1"/>
              </a:solidFill>
              <a:latin typeface="Helvetica" pitchFamily="2" charset="0"/>
            </a:endParaRPr>
          </a:p>
        </p:txBody>
      </p:sp>
    </p:spTree>
    <p:extLst>
      <p:ext uri="{BB962C8B-B14F-4D97-AF65-F5344CB8AC3E}">
        <p14:creationId xmlns:p14="http://schemas.microsoft.com/office/powerpoint/2010/main" val="216538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836" y="6265030"/>
            <a:ext cx="6400800" cy="592970"/>
          </a:xfrm>
        </p:spPr>
        <p:txBody>
          <a:bodyPr>
            <a:normAutofit fontScale="55000" lnSpcReduction="20000"/>
          </a:bodyPr>
          <a:lstStyle/>
          <a:p>
            <a:pPr marL="0" indent="0">
              <a:buNone/>
            </a:pPr>
            <a:endParaRPr lang="en-GB" sz="2400" b="1" i="1" dirty="0"/>
          </a:p>
          <a:p>
            <a:pPr marL="0" indent="0" algn="just">
              <a:buNone/>
            </a:pPr>
            <a:r>
              <a:rPr lang="en-GB" sz="2000" dirty="0">
                <a:solidFill>
                  <a:schemeClr val="bg1"/>
                </a:solidFill>
              </a:rPr>
              <a:t>National Mining Museum Scotland, Newtongrange, Programme du </a:t>
            </a:r>
            <a:r>
              <a:rPr lang="en-GB" sz="2000" i="1" dirty="0">
                <a:solidFill>
                  <a:schemeClr val="bg1"/>
                </a:solidFill>
              </a:rPr>
              <a:t>Scottish Miners’ Gala Day, </a:t>
            </a:r>
            <a:r>
              <a:rPr lang="en-GB" sz="2000" dirty="0">
                <a:solidFill>
                  <a:schemeClr val="bg1"/>
                </a:solidFill>
              </a:rPr>
              <a:t>1961</a:t>
            </a:r>
          </a:p>
          <a:p>
            <a:pPr marL="0" indent="0">
              <a:buNone/>
            </a:pPr>
            <a:endParaRPr lang="en-GB" sz="2400" dirty="0"/>
          </a:p>
        </p:txBody>
      </p:sp>
      <p:pic>
        <p:nvPicPr>
          <p:cNvPr id="2050" name="Picture 2" descr="C:\Users\Guest123\Downloads\Scottish Miner's Gala Programme 1961_Abbe Moffa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51" t="18236" r="5102" b="8823"/>
          <a:stretch/>
        </p:blipFill>
        <p:spPr bwMode="auto">
          <a:xfrm rot="5400000">
            <a:off x="-858968" y="1504897"/>
            <a:ext cx="5725683" cy="35737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uest123\Downloads\Scottish Miners' Gala 1961_BB Contest.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20755" y="262192"/>
            <a:ext cx="8148415" cy="6111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a:extLst>
              <a:ext uri="{FF2B5EF4-FFF2-40B4-BE49-F238E27FC236}">
                <a16:creationId xmlns:a16="http://schemas.microsoft.com/office/drawing/2014/main" id="{1D988BBC-0DBF-8E47-8CAC-669957106EBF}"/>
              </a:ext>
            </a:extLst>
          </p:cNvPr>
          <p:cNvSpPr/>
          <p:nvPr/>
        </p:nvSpPr>
        <p:spPr>
          <a:xfrm>
            <a:off x="8229600" y="4457700"/>
            <a:ext cx="3744036" cy="11919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4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2EC7F-656D-D344-AC6F-8F625BBFB423}"/>
              </a:ext>
            </a:extLst>
          </p:cNvPr>
          <p:cNvSpPr>
            <a:spLocks noGrp="1"/>
          </p:cNvSpPr>
          <p:nvPr>
            <p:ph type="title"/>
          </p:nvPr>
        </p:nvSpPr>
        <p:spPr/>
        <p:txBody>
          <a:bodyPr>
            <a:normAutofit/>
          </a:bodyPr>
          <a:lstStyle/>
          <a:p>
            <a:r>
              <a:rPr lang="en-GB" sz="5400" b="1" dirty="0">
                <a:solidFill>
                  <a:schemeClr val="bg1"/>
                </a:solidFill>
                <a:latin typeface="Helvetica" pitchFamily="2" charset="0"/>
              </a:rPr>
              <a:t>Conclusion</a:t>
            </a:r>
          </a:p>
        </p:txBody>
      </p:sp>
    </p:spTree>
    <p:extLst>
      <p:ext uri="{BB962C8B-B14F-4D97-AF65-F5344CB8AC3E}">
        <p14:creationId xmlns:p14="http://schemas.microsoft.com/office/powerpoint/2010/main" val="193652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69CD-FF87-9149-B65E-02E4508A4505}"/>
              </a:ext>
            </a:extLst>
          </p:cNvPr>
          <p:cNvSpPr>
            <a:spLocks noGrp="1"/>
          </p:cNvSpPr>
          <p:nvPr>
            <p:ph type="title"/>
          </p:nvPr>
        </p:nvSpPr>
        <p:spPr>
          <a:xfrm>
            <a:off x="541176" y="6269074"/>
            <a:ext cx="10972159" cy="582706"/>
          </a:xfrm>
        </p:spPr>
        <p:txBody>
          <a:bodyPr>
            <a:normAutofit fontScale="90000"/>
          </a:bodyPr>
          <a:lstStyle/>
          <a:p>
            <a:pPr algn="ctr"/>
            <a:r>
              <a:rPr lang="fr-FR" sz="2400" b="1" dirty="0">
                <a:solidFill>
                  <a:schemeClr val="bg1"/>
                </a:solidFill>
                <a:latin typeface="Helvetica" pitchFamily="2" charset="0"/>
              </a:rPr>
              <a:t>Le Cowdenbeath Silver Band, Fife, Écosse dans les années 1970 (source privée).</a:t>
            </a:r>
            <a:endParaRPr lang="en-GB" sz="2400" b="1" dirty="0">
              <a:solidFill>
                <a:schemeClr val="bg1"/>
              </a:solidFill>
              <a:latin typeface="Helvetica" pitchFamily="2" charset="0"/>
            </a:endParaRPr>
          </a:p>
        </p:txBody>
      </p:sp>
      <p:pic>
        <p:nvPicPr>
          <p:cNvPr id="4" name="Image 3">
            <a:extLst>
              <a:ext uri="{FF2B5EF4-FFF2-40B4-BE49-F238E27FC236}">
                <a16:creationId xmlns:a16="http://schemas.microsoft.com/office/drawing/2014/main" id="{D6DBE4D0-FBCF-6846-84D6-4AF2EE304C0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Layer>
                </a14:imgProps>
              </a:ext>
            </a:extLst>
          </a:blip>
          <a:srcRect l="618" t="1390" r="2560" b="1396"/>
          <a:stretch/>
        </p:blipFill>
        <p:spPr>
          <a:xfrm>
            <a:off x="1612669" y="615142"/>
            <a:ext cx="8655593" cy="5403273"/>
          </a:xfrm>
          <a:prstGeom prst="rect">
            <a:avLst/>
          </a:prstGeom>
        </p:spPr>
      </p:pic>
    </p:spTree>
    <p:extLst>
      <p:ext uri="{BB962C8B-B14F-4D97-AF65-F5344CB8AC3E}">
        <p14:creationId xmlns:p14="http://schemas.microsoft.com/office/powerpoint/2010/main" val="42290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69CD-FF87-9149-B65E-02E4508A4505}"/>
              </a:ext>
            </a:extLst>
          </p:cNvPr>
          <p:cNvSpPr>
            <a:spLocks noGrp="1"/>
          </p:cNvSpPr>
          <p:nvPr>
            <p:ph type="title"/>
          </p:nvPr>
        </p:nvSpPr>
        <p:spPr>
          <a:xfrm>
            <a:off x="257402" y="584616"/>
            <a:ext cx="11794689" cy="1417158"/>
          </a:xfrm>
        </p:spPr>
        <p:txBody>
          <a:bodyPr>
            <a:noAutofit/>
          </a:bodyPr>
          <a:lstStyle/>
          <a:p>
            <a:pPr algn="ctr"/>
            <a:r>
              <a:rPr lang="fr-FR" sz="3200" dirty="0">
                <a:solidFill>
                  <a:schemeClr val="bg1"/>
                </a:solidFill>
                <a:latin typeface="Helvetica" pitchFamily="2" charset="0"/>
                <a:cs typeface="Arial" panose="020B0604020202020204" pitchFamily="34" charset="0"/>
              </a:rPr>
              <a:t>Jim Shepherd jouant le solo de cornet de « Pandora » composé par E. Damare en 1970</a:t>
            </a:r>
            <a:r>
              <a:rPr lang="fr-FR" sz="1800" dirty="0">
                <a:solidFill>
                  <a:schemeClr val="bg1"/>
                </a:solidFill>
                <a:latin typeface="Helvetica" pitchFamily="2" charset="0"/>
                <a:cs typeface="Arial" panose="020B0604020202020204" pitchFamily="34" charset="0"/>
              </a:rPr>
              <a:t> </a:t>
            </a:r>
            <a:r>
              <a:rPr lang="fr-FR" sz="1400" dirty="0">
                <a:solidFill>
                  <a:schemeClr val="bg1"/>
                </a:solidFill>
                <a:latin typeface="Helvetica" pitchFamily="2" charset="0"/>
                <a:cs typeface="Arial" panose="020B0604020202020204" pitchFamily="34" charset="0"/>
              </a:rPr>
              <a:t>: </a:t>
            </a:r>
            <a:br>
              <a:rPr lang="fr-FR" sz="1400" dirty="0">
                <a:latin typeface="Arial" panose="020B0604020202020204" pitchFamily="34" charset="0"/>
                <a:cs typeface="Arial" panose="020B0604020202020204" pitchFamily="34" charset="0"/>
              </a:rPr>
            </a:br>
            <a:br>
              <a:rPr lang="fr-FR" sz="1200" dirty="0"/>
            </a:br>
            <a:r>
              <a:rPr lang="fr-FR" sz="2400" u="sng" dirty="0">
                <a:hlinkClick r:id="rId2"/>
              </a:rPr>
              <a:t>https://www.youtube.com/watch?v=HanKJ2o6Q6M</a:t>
            </a:r>
            <a:r>
              <a:rPr lang="fr-FR" sz="2400" dirty="0"/>
              <a:t>. </a:t>
            </a:r>
            <a:endParaRPr lang="en-GB" sz="1200" dirty="0"/>
          </a:p>
        </p:txBody>
      </p:sp>
      <p:pic>
        <p:nvPicPr>
          <p:cNvPr id="5" name="Image 4">
            <a:extLst>
              <a:ext uri="{FF2B5EF4-FFF2-40B4-BE49-F238E27FC236}">
                <a16:creationId xmlns:a16="http://schemas.microsoft.com/office/drawing/2014/main" id="{224BEB71-C8A9-FD42-84D0-461148B423A0}"/>
              </a:ext>
            </a:extLst>
          </p:cNvPr>
          <p:cNvPicPr>
            <a:picLocks noChangeAspect="1"/>
          </p:cNvPicPr>
          <p:nvPr/>
        </p:nvPicPr>
        <p:blipFill>
          <a:blip r:embed="rId3"/>
          <a:stretch>
            <a:fillRect/>
          </a:stretch>
        </p:blipFill>
        <p:spPr>
          <a:xfrm>
            <a:off x="3077598" y="2138966"/>
            <a:ext cx="6154295" cy="4440883"/>
          </a:xfrm>
          <a:prstGeom prst="rect">
            <a:avLst/>
          </a:prstGeom>
        </p:spPr>
      </p:pic>
    </p:spTree>
    <p:extLst>
      <p:ext uri="{BB962C8B-B14F-4D97-AF65-F5344CB8AC3E}">
        <p14:creationId xmlns:p14="http://schemas.microsoft.com/office/powerpoint/2010/main" val="415095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69CD-FF87-9149-B65E-02E4508A4505}"/>
              </a:ext>
            </a:extLst>
          </p:cNvPr>
          <p:cNvSpPr>
            <a:spLocks noGrp="1"/>
          </p:cNvSpPr>
          <p:nvPr>
            <p:ph type="title"/>
          </p:nvPr>
        </p:nvSpPr>
        <p:spPr>
          <a:xfrm>
            <a:off x="197441" y="2863121"/>
            <a:ext cx="11794689" cy="1417158"/>
          </a:xfrm>
        </p:spPr>
        <p:txBody>
          <a:bodyPr>
            <a:noAutofit/>
          </a:bodyPr>
          <a:lstStyle/>
          <a:p>
            <a:pPr lvl="0"/>
            <a:r>
              <a:rPr lang="fr-FR" sz="3200" dirty="0">
                <a:solidFill>
                  <a:schemeClr val="bg1"/>
                </a:solidFill>
                <a:latin typeface="Helvetica" pitchFamily="2" charset="0"/>
              </a:rPr>
              <a:t>« The normal repertory of the brass band depends largely on arrangements, and a good deal of music specially written for it is not of high standard. </a:t>
            </a:r>
            <a:r>
              <a:rPr lang="en-GB" sz="3200" dirty="0">
                <a:solidFill>
                  <a:schemeClr val="bg1"/>
                </a:solidFill>
                <a:latin typeface="Helvetica" pitchFamily="2" charset="0"/>
              </a:rPr>
              <a:t>The general effect of the movement is to encourage musical activity among a large section of the population and to develop individual skill in performance, but not to promote good taste to a love for music in general</a:t>
            </a:r>
            <a:r>
              <a:rPr lang="en-GB" sz="3200" i="1" dirty="0">
                <a:solidFill>
                  <a:schemeClr val="bg1"/>
                </a:solidFill>
                <a:latin typeface="Helvetica" pitchFamily="2" charset="0"/>
              </a:rPr>
              <a:t>».</a:t>
            </a:r>
            <a:br>
              <a:rPr lang="en-GB" sz="3200" i="1" dirty="0"/>
            </a:br>
            <a:br>
              <a:rPr lang="en-GB" sz="3200" i="1" dirty="0"/>
            </a:br>
            <a:r>
              <a:rPr lang="en-GB" sz="2400" i="1" dirty="0">
                <a:solidFill>
                  <a:schemeClr val="bg1"/>
                </a:solidFill>
              </a:rPr>
              <a:t>Collins Encyclopedia of Music</a:t>
            </a:r>
            <a:r>
              <a:rPr lang="en-GB" sz="2400" dirty="0">
                <a:solidFill>
                  <a:schemeClr val="bg1"/>
                </a:solidFill>
              </a:rPr>
              <a:t> (1991, p. 85), édition originale de 1959, révisée en 1976.</a:t>
            </a:r>
            <a:br>
              <a:rPr lang="fr-FR" dirty="0">
                <a:solidFill>
                  <a:schemeClr val="bg1"/>
                </a:solidFill>
              </a:rPr>
            </a:br>
            <a:r>
              <a:rPr lang="en-US" dirty="0"/>
              <a:t> </a:t>
            </a:r>
            <a:br>
              <a:rPr lang="fr-FR" sz="1200" dirty="0"/>
            </a:br>
            <a:endParaRPr lang="en-GB" sz="1200" dirty="0"/>
          </a:p>
        </p:txBody>
      </p:sp>
    </p:spTree>
    <p:extLst>
      <p:ext uri="{BB962C8B-B14F-4D97-AF65-F5344CB8AC3E}">
        <p14:creationId xmlns:p14="http://schemas.microsoft.com/office/powerpoint/2010/main" val="273591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69CD-FF87-9149-B65E-02E4508A4505}"/>
              </a:ext>
            </a:extLst>
          </p:cNvPr>
          <p:cNvSpPr>
            <a:spLocks noGrp="1"/>
          </p:cNvSpPr>
          <p:nvPr>
            <p:ph type="title"/>
          </p:nvPr>
        </p:nvSpPr>
        <p:spPr>
          <a:xfrm>
            <a:off x="197441" y="2863121"/>
            <a:ext cx="11794689" cy="1417158"/>
          </a:xfrm>
        </p:spPr>
        <p:txBody>
          <a:bodyPr>
            <a:noAutofit/>
          </a:bodyPr>
          <a:lstStyle/>
          <a:p>
            <a:pPr lvl="0" algn="r"/>
            <a:r>
              <a:rPr lang="fr-FR" sz="2000" dirty="0">
                <a:solidFill>
                  <a:schemeClr val="bg1"/>
                </a:solidFill>
                <a:latin typeface="Helvetica" pitchFamily="2" charset="0"/>
              </a:rPr>
              <a:t>«</a:t>
            </a:r>
            <a:r>
              <a:rPr lang="en-US" sz="3200" i="1" dirty="0">
                <a:solidFill>
                  <a:schemeClr val="bg1"/>
                </a:solidFill>
                <a:latin typeface="Helvetica" pitchFamily="2" charset="0"/>
              </a:rPr>
              <a:t>A roll call of the bands is like an evocation of industrial history. From Wingates Temperance and Black Dyke Mills to more modern conglomerates… Grown men, old bandsmen say, have been known to cry at the beauty of it all… Of all the manifestations of working-class culture, nothing is more certain than a brass band to bring on an attack of the George </a:t>
            </a:r>
            <a:r>
              <a:rPr lang="en-US" sz="3200" i="1" dirty="0" err="1">
                <a:solidFill>
                  <a:schemeClr val="bg1"/>
                </a:solidFill>
                <a:latin typeface="Helvetica" pitchFamily="2" charset="0"/>
              </a:rPr>
              <a:t>Orwells</a:t>
            </a:r>
            <a:r>
              <a:rPr lang="en-US" sz="3200" i="1" dirty="0">
                <a:solidFill>
                  <a:schemeClr val="bg1"/>
                </a:solidFill>
                <a:latin typeface="Helvetica" pitchFamily="2" charset="0"/>
              </a:rPr>
              <a:t>. Even the most hardened bourgeois cannot resist </a:t>
            </a:r>
            <a:r>
              <a:rPr lang="en-US" sz="3200" i="1" dirty="0" err="1">
                <a:solidFill>
                  <a:schemeClr val="bg1"/>
                </a:solidFill>
                <a:latin typeface="Helvetica" pitchFamily="2" charset="0"/>
              </a:rPr>
              <a:t>romanticising</a:t>
            </a:r>
            <a:r>
              <a:rPr lang="en-US" sz="3200" i="1" dirty="0">
                <a:solidFill>
                  <a:schemeClr val="bg1"/>
                </a:solidFill>
                <a:latin typeface="Helvetica" pitchFamily="2" charset="0"/>
              </a:rPr>
              <a:t> the proletariat a little when faced with one.</a:t>
            </a:r>
            <a:r>
              <a:rPr lang="fr-FR" sz="2000" dirty="0">
                <a:solidFill>
                  <a:schemeClr val="bg1"/>
                </a:solidFill>
                <a:latin typeface="Helvetica" pitchFamily="2" charset="0"/>
              </a:rPr>
              <a:t> </a:t>
            </a:r>
            <a:r>
              <a:rPr lang="en-GB" sz="2000" i="1" dirty="0">
                <a:solidFill>
                  <a:schemeClr val="bg1"/>
                </a:solidFill>
                <a:latin typeface="Helvetica" pitchFamily="2" charset="0"/>
              </a:rPr>
              <a:t>».</a:t>
            </a:r>
            <a:br>
              <a:rPr lang="en-GB" sz="3200" i="1" dirty="0"/>
            </a:br>
            <a:br>
              <a:rPr lang="en-GB" sz="3200" i="1" dirty="0"/>
            </a:br>
            <a:r>
              <a:rPr lang="en-US" sz="2800" i="1" dirty="0">
                <a:solidFill>
                  <a:schemeClr val="bg1"/>
                </a:solidFill>
                <a:latin typeface="Helvetica" pitchFamily="2" charset="0"/>
              </a:rPr>
              <a:t>The Times, </a:t>
            </a:r>
            <a:r>
              <a:rPr lang="en-US" sz="2800" dirty="0">
                <a:solidFill>
                  <a:schemeClr val="bg1"/>
                </a:solidFill>
                <a:latin typeface="Helvetica" pitchFamily="2" charset="0"/>
              </a:rPr>
              <a:t>October 11, 1974</a:t>
            </a:r>
            <a:r>
              <a:rPr lang="fr-FR" sz="1400" dirty="0">
                <a:solidFill>
                  <a:schemeClr val="bg1"/>
                </a:solidFill>
                <a:latin typeface="Helvetica" pitchFamily="2" charset="0"/>
              </a:rPr>
              <a:t> </a:t>
            </a:r>
            <a:br>
              <a:rPr lang="fr-FR" dirty="0">
                <a:solidFill>
                  <a:schemeClr val="bg1"/>
                </a:solidFill>
              </a:rPr>
            </a:br>
            <a:r>
              <a:rPr lang="en-US" dirty="0"/>
              <a:t> </a:t>
            </a:r>
            <a:br>
              <a:rPr lang="fr-FR" sz="1200" dirty="0"/>
            </a:br>
            <a:endParaRPr lang="en-GB" sz="1200" dirty="0"/>
          </a:p>
        </p:txBody>
      </p:sp>
    </p:spTree>
    <p:extLst>
      <p:ext uri="{BB962C8B-B14F-4D97-AF65-F5344CB8AC3E}">
        <p14:creationId xmlns:p14="http://schemas.microsoft.com/office/powerpoint/2010/main" val="180327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67D80-C7C9-EE45-A047-B88B39E7C910}"/>
              </a:ext>
            </a:extLst>
          </p:cNvPr>
          <p:cNvSpPr>
            <a:spLocks noGrp="1"/>
          </p:cNvSpPr>
          <p:nvPr>
            <p:ph type="title"/>
          </p:nvPr>
        </p:nvSpPr>
        <p:spPr>
          <a:xfrm>
            <a:off x="104931" y="365125"/>
            <a:ext cx="11947161" cy="1325563"/>
          </a:xfrm>
        </p:spPr>
        <p:txBody>
          <a:bodyPr>
            <a:normAutofit/>
          </a:bodyPr>
          <a:lstStyle/>
          <a:p>
            <a:r>
              <a:rPr lang="en-GB" sz="3600" b="1" dirty="0">
                <a:solidFill>
                  <a:schemeClr val="bg1"/>
                </a:solidFill>
                <a:latin typeface="Helvetica" pitchFamily="2" charset="0"/>
              </a:rPr>
              <a:t>Les types de </a:t>
            </a:r>
            <a:r>
              <a:rPr lang="en-GB" sz="3600" b="1" i="1" dirty="0">
                <a:solidFill>
                  <a:schemeClr val="bg1"/>
                </a:solidFill>
                <a:latin typeface="Helvetica" pitchFamily="2" charset="0"/>
              </a:rPr>
              <a:t>brass bands </a:t>
            </a:r>
            <a:r>
              <a:rPr lang="en-GB" sz="3600" b="1" dirty="0">
                <a:solidFill>
                  <a:schemeClr val="bg1"/>
                </a:solidFill>
                <a:latin typeface="Helvetica" pitchFamily="2" charset="0"/>
              </a:rPr>
              <a:t>miniers pendant la période</a:t>
            </a:r>
          </a:p>
        </p:txBody>
      </p:sp>
      <p:sp>
        <p:nvSpPr>
          <p:cNvPr id="3" name="Espace réservé du contenu 2">
            <a:extLst>
              <a:ext uri="{FF2B5EF4-FFF2-40B4-BE49-F238E27FC236}">
                <a16:creationId xmlns:a16="http://schemas.microsoft.com/office/drawing/2014/main" id="{AA6508F2-EFE3-C348-A4D7-B666A19DD7DF}"/>
              </a:ext>
            </a:extLst>
          </p:cNvPr>
          <p:cNvSpPr>
            <a:spLocks noGrp="1"/>
          </p:cNvSpPr>
          <p:nvPr>
            <p:ph idx="1"/>
          </p:nvPr>
        </p:nvSpPr>
        <p:spPr>
          <a:xfrm>
            <a:off x="509666" y="1825625"/>
            <a:ext cx="11122700" cy="4351338"/>
          </a:xfrm>
        </p:spPr>
        <p:txBody>
          <a:bodyPr/>
          <a:lstStyle/>
          <a:p>
            <a:pPr lvl="0"/>
            <a:r>
              <a:rPr lang="fr-FR" b="1" dirty="0">
                <a:solidFill>
                  <a:schemeClr val="bg1"/>
                </a:solidFill>
                <a:latin typeface="Helvetica" pitchFamily="2" charset="0"/>
              </a:rPr>
              <a:t>Des </a:t>
            </a:r>
            <a:r>
              <a:rPr lang="fr-FR" b="1" i="1" dirty="0">
                <a:solidFill>
                  <a:schemeClr val="bg1"/>
                </a:solidFill>
                <a:latin typeface="Helvetica" pitchFamily="2" charset="0"/>
              </a:rPr>
              <a:t>town bands </a:t>
            </a:r>
            <a:r>
              <a:rPr lang="fr-FR" b="1" dirty="0">
                <a:solidFill>
                  <a:schemeClr val="bg1"/>
                </a:solidFill>
                <a:latin typeface="Helvetica" pitchFamily="2" charset="0"/>
              </a:rPr>
              <a:t>ou </a:t>
            </a:r>
            <a:r>
              <a:rPr lang="fr-FR" b="1" i="1" dirty="0">
                <a:solidFill>
                  <a:schemeClr val="bg1"/>
                </a:solidFill>
                <a:latin typeface="Helvetica" pitchFamily="2" charset="0"/>
              </a:rPr>
              <a:t>public bands</a:t>
            </a:r>
            <a:r>
              <a:rPr lang="fr-FR" b="1" dirty="0">
                <a:solidFill>
                  <a:schemeClr val="bg1"/>
                </a:solidFill>
                <a:latin typeface="Helvetica" pitchFamily="2" charset="0"/>
              </a:rPr>
              <a:t> liés à un localité</a:t>
            </a:r>
          </a:p>
          <a:p>
            <a:pPr marL="0" lvl="0" indent="0">
              <a:buNone/>
            </a:pPr>
            <a:r>
              <a:rPr lang="fr-FR" dirty="0">
                <a:solidFill>
                  <a:schemeClr val="bg1"/>
                </a:solidFill>
                <a:latin typeface="Helvetica" pitchFamily="2" charset="0"/>
              </a:rPr>
              <a:t>Ex: Cowdenbeath Silver Band</a:t>
            </a:r>
          </a:p>
          <a:p>
            <a:pPr marL="0" lvl="0" indent="0">
              <a:buNone/>
            </a:pPr>
            <a:endParaRPr lang="fr-FR" dirty="0">
              <a:solidFill>
                <a:schemeClr val="bg1"/>
              </a:solidFill>
              <a:latin typeface="Helvetica" pitchFamily="2" charset="0"/>
            </a:endParaRPr>
          </a:p>
          <a:p>
            <a:pPr lvl="0"/>
            <a:r>
              <a:rPr lang="fr-FR" b="1" dirty="0">
                <a:solidFill>
                  <a:schemeClr val="bg1"/>
                </a:solidFill>
                <a:latin typeface="Helvetica" pitchFamily="2" charset="0"/>
              </a:rPr>
              <a:t>Des </a:t>
            </a:r>
            <a:r>
              <a:rPr lang="fr-FR" b="1" i="1" dirty="0">
                <a:solidFill>
                  <a:schemeClr val="bg1"/>
                </a:solidFill>
                <a:latin typeface="Helvetica" pitchFamily="2" charset="0"/>
              </a:rPr>
              <a:t>colliery bands</a:t>
            </a:r>
            <a:r>
              <a:rPr lang="fr-FR" b="1" dirty="0">
                <a:solidFill>
                  <a:schemeClr val="bg1"/>
                </a:solidFill>
                <a:latin typeface="Helvetica" pitchFamily="2" charset="0"/>
              </a:rPr>
              <a:t> liés à une mine </a:t>
            </a:r>
          </a:p>
          <a:p>
            <a:pPr marL="0" lvl="0" indent="0">
              <a:buNone/>
            </a:pPr>
            <a:r>
              <a:rPr lang="fr-FR" dirty="0">
                <a:solidFill>
                  <a:schemeClr val="bg1"/>
                </a:solidFill>
                <a:latin typeface="Helvetica" pitchFamily="2" charset="0"/>
              </a:rPr>
              <a:t>Ex: Grimethorpe Colliery Band</a:t>
            </a:r>
          </a:p>
          <a:p>
            <a:pPr marL="0" lvl="0" indent="0">
              <a:buNone/>
            </a:pPr>
            <a:endParaRPr lang="fr-FR" dirty="0">
              <a:solidFill>
                <a:schemeClr val="bg1"/>
              </a:solidFill>
              <a:latin typeface="Helvetica" pitchFamily="2" charset="0"/>
            </a:endParaRPr>
          </a:p>
          <a:p>
            <a:pPr lvl="0"/>
            <a:r>
              <a:rPr lang="en-US" b="1" dirty="0">
                <a:solidFill>
                  <a:schemeClr val="bg1"/>
                </a:solidFill>
                <a:latin typeface="Helvetica" pitchFamily="2" charset="0"/>
              </a:rPr>
              <a:t>Des </a:t>
            </a:r>
            <a:r>
              <a:rPr lang="en-US" b="1" i="1" dirty="0">
                <a:solidFill>
                  <a:schemeClr val="bg1"/>
                </a:solidFill>
                <a:latin typeface="Helvetica" pitchFamily="2" charset="0"/>
              </a:rPr>
              <a:t>welfare bands</a:t>
            </a:r>
            <a:r>
              <a:rPr lang="en-US" b="1" dirty="0">
                <a:solidFill>
                  <a:schemeClr val="bg1"/>
                </a:solidFill>
                <a:latin typeface="Helvetica" pitchFamily="2" charset="0"/>
              </a:rPr>
              <a:t> liés à un </a:t>
            </a:r>
            <a:r>
              <a:rPr lang="en-US" b="1" i="1" dirty="0">
                <a:solidFill>
                  <a:schemeClr val="bg1"/>
                </a:solidFill>
                <a:latin typeface="Helvetica" pitchFamily="2" charset="0"/>
              </a:rPr>
              <a:t>welfare club</a:t>
            </a:r>
            <a:r>
              <a:rPr lang="en-US" b="1" dirty="0">
                <a:solidFill>
                  <a:schemeClr val="bg1"/>
                </a:solidFill>
                <a:latin typeface="Helvetica" pitchFamily="2" charset="0"/>
              </a:rPr>
              <a:t> local </a:t>
            </a:r>
            <a:endParaRPr lang="fr-FR" b="1" dirty="0">
              <a:solidFill>
                <a:schemeClr val="bg1"/>
              </a:solidFill>
              <a:latin typeface="Helvetica" pitchFamily="2" charset="0"/>
            </a:endParaRPr>
          </a:p>
          <a:p>
            <a:pPr marL="0" indent="0">
              <a:buNone/>
            </a:pPr>
            <a:r>
              <a:rPr lang="en-GB" dirty="0">
                <a:solidFill>
                  <a:schemeClr val="bg1"/>
                </a:solidFill>
                <a:latin typeface="Helvetica" pitchFamily="2" charset="0"/>
              </a:rPr>
              <a:t>Ex: Arley Welfare Band </a:t>
            </a:r>
          </a:p>
        </p:txBody>
      </p:sp>
    </p:spTree>
    <p:extLst>
      <p:ext uri="{BB962C8B-B14F-4D97-AF65-F5344CB8AC3E}">
        <p14:creationId xmlns:p14="http://schemas.microsoft.com/office/powerpoint/2010/main" val="338418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79" t="1818" r="5416" b="25000"/>
          <a:stretch/>
        </p:blipFill>
        <p:spPr>
          <a:xfrm>
            <a:off x="1727275" y="499444"/>
            <a:ext cx="8385464" cy="5018809"/>
          </a:xfrm>
          <a:prstGeom prst="rect">
            <a:avLst/>
          </a:prstGeom>
        </p:spPr>
      </p:pic>
      <p:sp>
        <p:nvSpPr>
          <p:cNvPr id="5" name="TextBox 4"/>
          <p:cNvSpPr txBox="1"/>
          <p:nvPr/>
        </p:nvSpPr>
        <p:spPr>
          <a:xfrm>
            <a:off x="224852" y="5740720"/>
            <a:ext cx="12641705" cy="461665"/>
          </a:xfrm>
          <a:prstGeom prst="rect">
            <a:avLst/>
          </a:prstGeom>
          <a:noFill/>
        </p:spPr>
        <p:txBody>
          <a:bodyPr wrap="square" rtlCol="0">
            <a:spAutoFit/>
          </a:bodyPr>
          <a:lstStyle/>
          <a:p>
            <a:r>
              <a:rPr lang="fr-FR" sz="2400" dirty="0">
                <a:solidFill>
                  <a:schemeClr val="bg1"/>
                </a:solidFill>
                <a:latin typeface="Helvetica" pitchFamily="2" charset="0"/>
              </a:rPr>
              <a:t>Le </a:t>
            </a:r>
            <a:r>
              <a:rPr lang="fr-FR" sz="2400" i="1" dirty="0">
                <a:solidFill>
                  <a:schemeClr val="bg1"/>
                </a:solidFill>
                <a:latin typeface="Helvetica" pitchFamily="2" charset="0"/>
              </a:rPr>
              <a:t>Arley Miners’ Welfare Band, </a:t>
            </a:r>
            <a:r>
              <a:rPr lang="fr-FR" sz="2400" dirty="0">
                <a:solidFill>
                  <a:schemeClr val="bg1"/>
                </a:solidFill>
                <a:latin typeface="Helvetica" pitchFamily="2" charset="0"/>
              </a:rPr>
              <a:t>West Midlands, dans les années 1950 (source privée) </a:t>
            </a:r>
          </a:p>
        </p:txBody>
      </p:sp>
    </p:spTree>
    <p:extLst>
      <p:ext uri="{BB962C8B-B14F-4D97-AF65-F5344CB8AC3E}">
        <p14:creationId xmlns:p14="http://schemas.microsoft.com/office/powerpoint/2010/main" val="10659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p:cNvSpPr txBox="1"/>
          <p:nvPr/>
        </p:nvSpPr>
        <p:spPr>
          <a:xfrm>
            <a:off x="5104592" y="56614"/>
            <a:ext cx="4362137" cy="2400657"/>
          </a:xfrm>
          <a:prstGeom prst="rect">
            <a:avLst/>
          </a:prstGeom>
          <a:noFill/>
        </p:spPr>
        <p:txBody>
          <a:bodyPr wrap="square" rtlCol="0">
            <a:spAutoFit/>
          </a:bodyPr>
          <a:lstStyle/>
          <a:p>
            <a:r>
              <a:rPr lang="fr-FR" sz="2400" b="1" dirty="0">
                <a:solidFill>
                  <a:schemeClr val="bg1"/>
                </a:solidFill>
                <a:latin typeface="Helvetica" pitchFamily="2" charset="0"/>
              </a:rPr>
              <a:t>Les divisions géographiques du </a:t>
            </a:r>
            <a:r>
              <a:rPr lang="fr-FR" sz="2400" b="1" i="1" dirty="0">
                <a:solidFill>
                  <a:schemeClr val="bg1"/>
                </a:solidFill>
                <a:latin typeface="Helvetica" pitchFamily="2" charset="0"/>
              </a:rPr>
              <a:t>National Coal Board </a:t>
            </a:r>
            <a:r>
              <a:rPr lang="fr-FR" sz="2400" b="1" dirty="0">
                <a:solidFill>
                  <a:schemeClr val="bg1"/>
                </a:solidFill>
                <a:latin typeface="Helvetica" pitchFamily="2" charset="0"/>
              </a:rPr>
              <a:t>(NCB) en 1947</a:t>
            </a:r>
          </a:p>
          <a:p>
            <a:pPr algn="just"/>
            <a:endParaRPr lang="en-GB" dirty="0">
              <a:solidFill>
                <a:schemeClr val="bg1"/>
              </a:solidFill>
              <a:latin typeface="Helvetica" pitchFamily="2" charset="0"/>
            </a:endParaRPr>
          </a:p>
          <a:p>
            <a:r>
              <a:rPr lang="en-GB" sz="1400" u="sng" dirty="0">
                <a:solidFill>
                  <a:schemeClr val="bg1"/>
                </a:solidFill>
                <a:latin typeface="Helvetica" pitchFamily="2" charset="0"/>
              </a:rPr>
              <a:t>Source: </a:t>
            </a:r>
            <a:r>
              <a:rPr lang="en-US" sz="1400" dirty="0">
                <a:solidFill>
                  <a:schemeClr val="bg1"/>
                </a:solidFill>
                <a:latin typeface="Gill Sans MT" panose="020B0502020104020203" pitchFamily="34" charset="77"/>
              </a:rPr>
              <a:t>Huw Beynon and Ray Hudson, </a:t>
            </a:r>
            <a:r>
              <a:rPr lang="en-US" sz="1400" i="1" dirty="0">
                <a:solidFill>
                  <a:schemeClr val="bg1"/>
                </a:solidFill>
                <a:latin typeface="Gill Sans MT" panose="020B0502020104020203" pitchFamily="34" charset="77"/>
              </a:rPr>
              <a:t>The Shadow of the Mine: Coal and the End of Industrial Britain </a:t>
            </a:r>
            <a:r>
              <a:rPr lang="en-US" sz="1400" dirty="0">
                <a:solidFill>
                  <a:schemeClr val="bg1"/>
                </a:solidFill>
                <a:latin typeface="Gill Sans MT" panose="020B0502020104020203" pitchFamily="34" charset="77"/>
              </a:rPr>
              <a:t>(London: Verso, 2021), 15.</a:t>
            </a:r>
            <a:r>
              <a:rPr lang="fr-FR" sz="1400" dirty="0">
                <a:solidFill>
                  <a:schemeClr val="bg1"/>
                </a:solidFill>
                <a:latin typeface="Gill Sans MT" panose="020B0502020104020203" pitchFamily="34" charset="77"/>
              </a:rPr>
              <a:t> </a:t>
            </a:r>
            <a:endParaRPr lang="en-GB" sz="1400" dirty="0">
              <a:solidFill>
                <a:schemeClr val="bg1"/>
              </a:solidFill>
              <a:latin typeface="Gill Sans MT" panose="020B0502020104020203" pitchFamily="34" charset="77"/>
            </a:endParaRPr>
          </a:p>
          <a:p>
            <a:endParaRPr lang="en-GB" dirty="0"/>
          </a:p>
        </p:txBody>
      </p:sp>
      <p:pic>
        <p:nvPicPr>
          <p:cNvPr id="6" name="Image 5">
            <a:extLst>
              <a:ext uri="{FF2B5EF4-FFF2-40B4-BE49-F238E27FC236}">
                <a16:creationId xmlns:a16="http://schemas.microsoft.com/office/drawing/2014/main" id="{A8C6213D-D457-A847-8FA1-659E2DBAE928}"/>
              </a:ext>
            </a:extLst>
          </p:cNvPr>
          <p:cNvPicPr/>
          <p:nvPr/>
        </p:nvPicPr>
        <p:blipFill>
          <a:blip r:embed="rId2">
            <a:extLst>
              <a:ext uri="{BEBA8EAE-BF5A-486C-A8C5-ECC9F3942E4B}">
                <a14:imgProps xmlns:a14="http://schemas.microsoft.com/office/drawing/2010/main">
                  <a14:imgLayer>
                    <a14:imgEffect>
                      <a14:sharpenSoften amount="25000"/>
                    </a14:imgEffect>
                  </a14:imgLayer>
                </a14:imgProps>
              </a:ext>
              <a:ext uri="{28A0092B-C50C-407E-A947-70E740481C1C}">
                <a14:useLocalDpi xmlns:a14="http://schemas.microsoft.com/office/drawing/2010/main" val="0"/>
              </a:ext>
            </a:extLst>
          </a:blip>
          <a:stretch>
            <a:fillRect/>
          </a:stretch>
        </p:blipFill>
        <p:spPr>
          <a:xfrm>
            <a:off x="300490" y="0"/>
            <a:ext cx="4678204" cy="6858000"/>
          </a:xfrm>
          <a:prstGeom prst="rect">
            <a:avLst/>
          </a:prstGeom>
        </p:spPr>
      </p:pic>
      <p:pic>
        <p:nvPicPr>
          <p:cNvPr id="7" name="Image 6">
            <a:extLst>
              <a:ext uri="{FF2B5EF4-FFF2-40B4-BE49-F238E27FC236}">
                <a16:creationId xmlns:a16="http://schemas.microsoft.com/office/drawing/2014/main" id="{1F8FC71B-1BF5-1F4E-BE0C-98BDACD7AB60}"/>
              </a:ext>
            </a:extLst>
          </p:cNvPr>
          <p:cNvPicPr>
            <a:picLocks noChangeAspect="1"/>
          </p:cNvPicPr>
          <p:nvPr/>
        </p:nvPicPr>
        <p:blipFill>
          <a:blip r:embed="rId3">
            <a:extLst>
              <a:ext uri="{BEBA8EAE-BF5A-486C-A8C5-ECC9F3942E4B}">
                <a14:imgProps xmlns:a14="http://schemas.microsoft.com/office/drawing/2010/main">
                  <a14:imgLayer>
                    <a14:imgEffect>
                      <a14:sharpenSoften amount="25000"/>
                    </a14:imgEffect>
                    <a14:imgEffect>
                      <a14:brightnessContrast bright="20000"/>
                    </a14:imgEffect>
                  </a14:imgLayer>
                </a14:imgProps>
              </a:ext>
            </a:extLst>
          </a:blip>
          <a:stretch>
            <a:fillRect/>
          </a:stretch>
        </p:blipFill>
        <p:spPr>
          <a:xfrm>
            <a:off x="8711861" y="2521983"/>
            <a:ext cx="3442446" cy="4336017"/>
          </a:xfrm>
          <a:prstGeom prst="rect">
            <a:avLst/>
          </a:prstGeom>
        </p:spPr>
      </p:pic>
      <p:sp>
        <p:nvSpPr>
          <p:cNvPr id="3" name="Rectangle 2">
            <a:extLst>
              <a:ext uri="{FF2B5EF4-FFF2-40B4-BE49-F238E27FC236}">
                <a16:creationId xmlns:a16="http://schemas.microsoft.com/office/drawing/2014/main" id="{232D6D50-1222-6E4C-ADF4-3B48A8609517}"/>
              </a:ext>
            </a:extLst>
          </p:cNvPr>
          <p:cNvSpPr/>
          <p:nvPr/>
        </p:nvSpPr>
        <p:spPr>
          <a:xfrm>
            <a:off x="5235389" y="5055205"/>
            <a:ext cx="3476472" cy="1569660"/>
          </a:xfrm>
          <a:prstGeom prst="rect">
            <a:avLst/>
          </a:prstGeom>
        </p:spPr>
        <p:txBody>
          <a:bodyPr wrap="square">
            <a:spAutoFit/>
          </a:bodyPr>
          <a:lstStyle/>
          <a:p>
            <a:r>
              <a:rPr lang="fr-FR" sz="2400" b="1" dirty="0">
                <a:solidFill>
                  <a:schemeClr val="bg1"/>
                </a:solidFill>
                <a:latin typeface="Helvetica" pitchFamily="2" charset="0"/>
              </a:rPr>
              <a:t>Évolution de la main d’œuvre dans l’industrie minière britannique</a:t>
            </a:r>
          </a:p>
        </p:txBody>
      </p:sp>
    </p:spTree>
    <p:extLst>
      <p:ext uri="{BB962C8B-B14F-4D97-AF65-F5344CB8AC3E}">
        <p14:creationId xmlns:p14="http://schemas.microsoft.com/office/powerpoint/2010/main" val="41088921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1257</Words>
  <Application>Microsoft Macintosh PowerPoint</Application>
  <PresentationFormat>Grand écran</PresentationFormat>
  <Paragraphs>121</Paragraphs>
  <Slides>27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Gill Sans MT</vt:lpstr>
      <vt:lpstr>Helvetica</vt:lpstr>
      <vt:lpstr>Thème Office</vt:lpstr>
      <vt:lpstr>Représenter la communauté : brass bands et identités au sein des bassins miniers britanniques (1947-fin des années 1950)</vt:lpstr>
      <vt:lpstr>Les brass bands miniers: un objet d’histoire sociale et politique</vt:lpstr>
      <vt:lpstr>Le Cowdenbeath Silver Band, Fife, Écosse dans les années 1970 (source privée).</vt:lpstr>
      <vt:lpstr>Jim Shepherd jouant le solo de cornet de « Pandora » composé par E. Damare en 1970 :   https://www.youtube.com/watch?v=HanKJ2o6Q6M. </vt:lpstr>
      <vt:lpstr>« The normal repertory of the brass band depends largely on arrangements, and a good deal of music specially written for it is not of high standard. The general effect of the movement is to encourage musical activity among a large section of the population and to develop individual skill in performance, but not to promote good taste to a love for music in general».  Collins Encyclopedia of Music (1991, p. 85), édition originale de 1959, révisée en 1976.   </vt:lpstr>
      <vt:lpstr>«A roll call of the bands is like an evocation of industrial history. From Wingates Temperance and Black Dyke Mills to more modern conglomerates… Grown men, old bandsmen say, have been known to cry at the beauty of it all… Of all the manifestations of working-class culture, nothing is more certain than a brass band to bring on an attack of the George Orwells. Even the most hardened bourgeois cannot resist romanticising the proletariat a little when faced with one. ».  The Times, October 11, 1974    </vt:lpstr>
      <vt:lpstr>Les types de brass bands miniers pendant la période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Henry</dc:creator>
  <cp:lastModifiedBy>Marion Henry</cp:lastModifiedBy>
  <cp:revision>18</cp:revision>
  <dcterms:created xsi:type="dcterms:W3CDTF">2019-03-02T16:03:00Z</dcterms:created>
  <dcterms:modified xsi:type="dcterms:W3CDTF">2024-01-18T11:01:22Z</dcterms:modified>
</cp:coreProperties>
</file>